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 id="2147483652" r:id="rId5"/>
    <p:sldMasterId id="2147483704" r:id="rId6"/>
    <p:sldMasterId id="2147483676" r:id="rId7"/>
    <p:sldMasterId id="2147483688" r:id="rId8"/>
    <p:sldMasterId id="2147483664" r:id="rId9"/>
  </p:sldMasterIdLst>
  <p:notesMasterIdLst>
    <p:notesMasterId r:id="rId35"/>
  </p:notesMasterIdLst>
  <p:sldIdLst>
    <p:sldId id="283" r:id="rId10"/>
    <p:sldId id="287" r:id="rId11"/>
    <p:sldId id="284" r:id="rId12"/>
    <p:sldId id="282" r:id="rId13"/>
    <p:sldId id="285" r:id="rId14"/>
    <p:sldId id="263" r:id="rId15"/>
    <p:sldId id="258" r:id="rId16"/>
    <p:sldId id="281" r:id="rId17"/>
    <p:sldId id="267" r:id="rId18"/>
    <p:sldId id="269" r:id="rId19"/>
    <p:sldId id="279" r:id="rId20"/>
    <p:sldId id="266" r:id="rId21"/>
    <p:sldId id="264" r:id="rId22"/>
    <p:sldId id="265" r:id="rId23"/>
    <p:sldId id="286" r:id="rId24"/>
    <p:sldId id="288" r:id="rId25"/>
    <p:sldId id="270" r:id="rId26"/>
    <p:sldId id="271" r:id="rId27"/>
    <p:sldId id="278" r:id="rId28"/>
    <p:sldId id="272" r:id="rId29"/>
    <p:sldId id="275" r:id="rId30"/>
    <p:sldId id="276" r:id="rId31"/>
    <p:sldId id="277" r:id="rId32"/>
    <p:sldId id="262" r:id="rId33"/>
    <p:sldId id="26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21BF5AB-34BA-0890-C222-2A311882A746}" name="Adam Goede" initials="AG" userId="S::adam.goede@wels.net::1adf03b5-6465-4170-a090-1a3f40b9196d" providerId="AD"/>
  <p188:author id="{D42047D8-FB7F-3CF5-565C-1914418A5165}" name="Kurt Lueneburg" initials="KL" userId="S::Kurt.Lueneburg@wels.net::87948e5c-bd4f-4158-bdcf-8ecabe171bd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dam Goede" initials="AG" lastIdx="9" clrIdx="0">
    <p:extLst>
      <p:ext uri="{19B8F6BF-5375-455C-9EA6-DF929625EA0E}">
        <p15:presenceInfo xmlns:p15="http://schemas.microsoft.com/office/powerpoint/2012/main" userId="S::adam.goede@wels.net::1adf03b5-6465-4170-a090-1a3f40b9196d" providerId="AD"/>
      </p:ext>
    </p:extLst>
  </p:cmAuthor>
  <p:cmAuthor id="2" name="Kurt Lueneburg" initials="KL" lastIdx="9" clrIdx="1">
    <p:extLst>
      <p:ext uri="{19B8F6BF-5375-455C-9EA6-DF929625EA0E}">
        <p15:presenceInfo xmlns:p15="http://schemas.microsoft.com/office/powerpoint/2012/main" userId="S::Kurt.Lueneburg@wels.net::87948e5c-bd4f-4158-bdcf-8ecabe171bd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4D66"/>
    <a:srgbClr val="0000CC"/>
    <a:srgbClr val="602534"/>
    <a:srgbClr val="14B6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3EA263-DFAE-4B51-BF7E-7A6109515F3A}" v="4" dt="2022-05-27T20:00:21.3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1180" autoAdjust="0"/>
  </p:normalViewPr>
  <p:slideViewPr>
    <p:cSldViewPr snapToGrid="0">
      <p:cViewPr varScale="1">
        <p:scale>
          <a:sx n="99" d="100"/>
          <a:sy n="99" d="100"/>
        </p:scale>
        <p:origin x="10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theme" Target="theme/theme1.xml"/><Relationship Id="rId21" Type="http://schemas.openxmlformats.org/officeDocument/2006/relationships/slide" Target="slides/slide12.xml"/><Relationship Id="rId34" Type="http://schemas.openxmlformats.org/officeDocument/2006/relationships/slide" Target="slides/slide25.xml"/><Relationship Id="rId42" Type="http://schemas.microsoft.com/office/2018/10/relationships/authors" Target="author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commentAuthors" Target="commentAuthor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notesMaster" Target="notesMasters/notesMaster1.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oleObject" Target="https://wels365.sharepoint.com/sites/mcg/teamsite/Statistical%20Report/WELS%20Communicant%20Membership.xls"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WELS Communicant Members</a:t>
            </a:r>
          </a:p>
        </c:rich>
      </c:tx>
      <c:overlay val="0"/>
      <c:spPr>
        <a:noFill/>
        <a:ln>
          <a:noFill/>
        </a:ln>
        <a:effectLst/>
      </c:spPr>
    </c:title>
    <c:autoTitleDeleted val="0"/>
    <c:plotArea>
      <c:layout/>
      <c:barChart>
        <c:barDir val="col"/>
        <c:grouping val="stacked"/>
        <c:varyColors val="0"/>
        <c:ser>
          <c:idx val="0"/>
          <c:order val="0"/>
          <c:spPr>
            <a:solidFill>
              <a:schemeClr val="accent1"/>
            </a:solidFill>
            <a:ln>
              <a:noFill/>
            </a:ln>
            <a:effectLst/>
          </c:spPr>
          <c:invertIfNegative val="0"/>
          <c:cat>
            <c:numLit>
              <c:formatCode>General</c:formatCode>
              <c:ptCount val="10"/>
              <c:pt idx="0">
                <c:v>2012</c:v>
              </c:pt>
              <c:pt idx="1">
                <c:v>2013</c:v>
              </c:pt>
              <c:pt idx="2">
                <c:v>2014</c:v>
              </c:pt>
              <c:pt idx="3">
                <c:v>2015</c:v>
              </c:pt>
              <c:pt idx="4">
                <c:v>2016</c:v>
              </c:pt>
              <c:pt idx="5">
                <c:v>2017</c:v>
              </c:pt>
              <c:pt idx="6">
                <c:v>2018</c:v>
              </c:pt>
              <c:pt idx="7">
                <c:v>2019</c:v>
              </c:pt>
              <c:pt idx="8">
                <c:v>2020</c:v>
              </c:pt>
              <c:pt idx="9">
                <c:v>2021</c:v>
              </c:pt>
            </c:numLit>
          </c:cat>
          <c:val>
            <c:numRef>
              <c:f>Sheet1!$A$5:$A$14</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val>
          <c:extLst>
            <c:ext xmlns:c16="http://schemas.microsoft.com/office/drawing/2014/chart" uri="{C3380CC4-5D6E-409C-BE32-E72D297353CC}">
              <c16:uniqueId val="{00000000-37C2-4CFD-ACFB-BE2D97EE2A47}"/>
            </c:ext>
          </c:extLst>
        </c:ser>
        <c:ser>
          <c:idx val="1"/>
          <c:order val="1"/>
          <c:spPr>
            <a:solidFill>
              <a:schemeClr val="accent2"/>
            </a:solidFill>
            <a:ln>
              <a:noFill/>
            </a:ln>
            <a:effectLst/>
          </c:spPr>
          <c:invertIfNegative val="0"/>
          <c:cat>
            <c:numLit>
              <c:formatCode>General</c:formatCode>
              <c:ptCount val="10"/>
              <c:pt idx="0">
                <c:v>2012</c:v>
              </c:pt>
              <c:pt idx="1">
                <c:v>2013</c:v>
              </c:pt>
              <c:pt idx="2">
                <c:v>2014</c:v>
              </c:pt>
              <c:pt idx="3">
                <c:v>2015</c:v>
              </c:pt>
              <c:pt idx="4">
                <c:v>2016</c:v>
              </c:pt>
              <c:pt idx="5">
                <c:v>2017</c:v>
              </c:pt>
              <c:pt idx="6">
                <c:v>2018</c:v>
              </c:pt>
              <c:pt idx="7">
                <c:v>2019</c:v>
              </c:pt>
              <c:pt idx="8">
                <c:v>2020</c:v>
              </c:pt>
              <c:pt idx="9">
                <c:v>2021</c:v>
              </c:pt>
            </c:numLit>
          </c:cat>
          <c:val>
            <c:numRef>
              <c:f>Sheet1!$B$6:$B$15</c:f>
              <c:numCache>
                <c:formatCode>#,##0</c:formatCode>
                <c:ptCount val="10"/>
                <c:pt idx="0">
                  <c:v>300665</c:v>
                </c:pt>
                <c:pt idx="1">
                  <c:v>298899</c:v>
                </c:pt>
                <c:pt idx="2">
                  <c:v>296080</c:v>
                </c:pt>
                <c:pt idx="3">
                  <c:v>293228</c:v>
                </c:pt>
                <c:pt idx="4">
                  <c:v>289863</c:v>
                </c:pt>
                <c:pt idx="5">
                  <c:v>286213</c:v>
                </c:pt>
                <c:pt idx="6">
                  <c:v>281880</c:v>
                </c:pt>
                <c:pt idx="7">
                  <c:v>278901</c:v>
                </c:pt>
                <c:pt idx="8">
                  <c:v>275259</c:v>
                </c:pt>
                <c:pt idx="9">
                  <c:v>272555</c:v>
                </c:pt>
              </c:numCache>
            </c:numRef>
          </c:val>
          <c:extLst>
            <c:ext xmlns:c16="http://schemas.microsoft.com/office/drawing/2014/chart" uri="{C3380CC4-5D6E-409C-BE32-E72D297353CC}">
              <c16:uniqueId val="{00000001-37C2-4CFD-ACFB-BE2D97EE2A47}"/>
            </c:ext>
          </c:extLst>
        </c:ser>
        <c:dLbls>
          <c:showLegendKey val="0"/>
          <c:showVal val="0"/>
          <c:showCatName val="0"/>
          <c:showSerName val="0"/>
          <c:showPercent val="0"/>
          <c:showBubbleSize val="0"/>
        </c:dLbls>
        <c:gapWidth val="150"/>
        <c:overlap val="100"/>
        <c:axId val="1988231775"/>
        <c:axId val="1"/>
      </c:barChart>
      <c:catAx>
        <c:axId val="19882317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
        <c:crosses val="autoZero"/>
        <c:auto val="1"/>
        <c:lblAlgn val="ctr"/>
        <c:lblOffset val="100"/>
        <c:noMultiLvlLbl val="0"/>
      </c:catAx>
      <c:valAx>
        <c:axId val="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8231775"/>
        <c:crosses val="autoZero"/>
        <c:crossBetween val="between"/>
      </c:valAx>
      <c:spPr>
        <a:noFill/>
        <a:ln w="25400">
          <a:noFill/>
        </a:ln>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g>
</file>

<file path=ppt/media/image20.png>
</file>

<file path=ppt/media/image21.png>
</file>

<file path=ppt/media/image22.png>
</file>

<file path=ppt/media/image23.png>
</file>

<file path=ppt/media/image3.jpeg>
</file>

<file path=ppt/media/image4.jpe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3F514D-A94B-E24D-9D4C-776F4E9DB6D5}" type="datetimeFigureOut">
              <a:rPr lang="en-US" smtClean="0"/>
              <a:t>5/27/22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631A1C-7419-0243-906D-BDC1F643DC46}" type="slidenum">
              <a:rPr lang="en-US" smtClean="0"/>
              <a:t>‹#›</a:t>
            </a:fld>
            <a:endParaRPr lang="en-US"/>
          </a:p>
        </p:txBody>
      </p:sp>
    </p:spTree>
    <p:extLst>
      <p:ext uri="{BB962C8B-B14F-4D97-AF65-F5344CB8AC3E}">
        <p14:creationId xmlns:p14="http://schemas.microsoft.com/office/powerpoint/2010/main" val="1759007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 presenter may want to add their name and title to the bottom of this slide in place of or in addition to “WELS Ministry of Christian Giving.”</a:t>
            </a:r>
          </a:p>
          <a:p>
            <a:endParaRPr lang="en-US"/>
          </a:p>
        </p:txBody>
      </p:sp>
      <p:sp>
        <p:nvSpPr>
          <p:cNvPr id="4" name="Slide Number Placeholder 3"/>
          <p:cNvSpPr>
            <a:spLocks noGrp="1"/>
          </p:cNvSpPr>
          <p:nvPr>
            <p:ph type="sldNum" sz="quarter" idx="5"/>
          </p:nvPr>
        </p:nvSpPr>
        <p:spPr/>
        <p:txBody>
          <a:bodyPr/>
          <a:lstStyle/>
          <a:p>
            <a:fld id="{9F631A1C-7419-0243-906D-BDC1F643DC46}" type="slidenum">
              <a:rPr lang="en-US" smtClean="0"/>
              <a:t>1</a:t>
            </a:fld>
            <a:endParaRPr lang="en-US"/>
          </a:p>
        </p:txBody>
      </p:sp>
    </p:spTree>
    <p:extLst>
      <p:ext uri="{BB962C8B-B14F-4D97-AF65-F5344CB8AC3E}">
        <p14:creationId xmlns:p14="http://schemas.microsoft.com/office/powerpoint/2010/main" val="961423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Ministry of Christian Giving has worked with Martin Luther College over the past three years to encourage prayers, gifts, and names of potential students. God has blessed the Equipping Christian Witnesses campaign with more prospective students and enough gifts to build the Betty Kohn fieldhouse, enhance financial aid, and to start to look at enhancing or constructing other campus facilities.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213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rPr>
              <a:t>At the </a:t>
            </a:r>
            <a:r>
              <a:rPr lang="en-US" sz="1800" dirty="0">
                <a:effectLst/>
                <a:latin typeface="Times New Roman" panose="02020603050405020304" pitchFamily="18" charset="0"/>
                <a:ea typeface="Times New Roman" panose="02020603050405020304" pitchFamily="18" charset="0"/>
              </a:rPr>
              <a:t>2005 synod convention delegates voted to endorse the synod’s plan to build up two $150 million dollar endowment funds, one for ministerial education and one for missions. As of May 20, the WELS Ministerial Education Endowment Fund has $14.4 million with $31.2 million in expectancies. The WELS Missions Endowment Fund has $18.2 million with $39.5 million in expectancies.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0506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mentioned how the last couple of years of CMO were especially strong – and 2022 offerings continue to exceed expectations!</a:t>
            </a:r>
            <a:endParaRPr lang="en-US"/>
          </a:p>
        </p:txBody>
      </p:sp>
      <p:sp>
        <p:nvSpPr>
          <p:cNvPr id="4" name="Slide Number Placeholder 3"/>
          <p:cNvSpPr>
            <a:spLocks noGrp="1"/>
          </p:cNvSpPr>
          <p:nvPr>
            <p:ph type="sldNum" sz="quarter" idx="5"/>
          </p:nvPr>
        </p:nvSpPr>
        <p:spPr/>
        <p:txBody>
          <a:bodyPr/>
          <a:lstStyle/>
          <a:p>
            <a:fld id="{9F631A1C-7419-0243-906D-BDC1F643DC46}" type="slidenum">
              <a:rPr lang="en-US" smtClean="0"/>
              <a:t>12</a:t>
            </a:fld>
            <a:endParaRPr lang="en-US"/>
          </a:p>
        </p:txBody>
      </p:sp>
    </p:spTree>
    <p:extLst>
      <p:ext uri="{BB962C8B-B14F-4D97-AF65-F5344CB8AC3E}">
        <p14:creationId xmlns:p14="http://schemas.microsoft.com/office/powerpoint/2010/main" val="242326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When setting CMO, we encourage</a:t>
            </a:r>
            <a:r>
              <a:rPr lang="en-US" baseline="0"/>
              <a:t> all our congregations to joyfully consider designating ten+ percent of general offerings for CMO. The reason? Because you know the grace of our Lord Jesus Christ! Also, it’s the foundational source of synod support.</a:t>
            </a:r>
            <a:endParaRPr lang="en-US"/>
          </a:p>
          <a:p>
            <a:endParaRPr lang="en-US"/>
          </a:p>
        </p:txBody>
      </p:sp>
      <p:sp>
        <p:nvSpPr>
          <p:cNvPr id="4" name="Slide Number Placeholder 3"/>
          <p:cNvSpPr>
            <a:spLocks noGrp="1"/>
          </p:cNvSpPr>
          <p:nvPr>
            <p:ph type="sldNum" sz="quarter" idx="5"/>
          </p:nvPr>
        </p:nvSpPr>
        <p:spPr/>
        <p:txBody>
          <a:bodyPr/>
          <a:lstStyle/>
          <a:p>
            <a:fld id="{9F631A1C-7419-0243-906D-BDC1F643DC46}" type="slidenum">
              <a:rPr lang="en-US" smtClean="0"/>
              <a:t>13</a:t>
            </a:fld>
            <a:endParaRPr lang="en-US"/>
          </a:p>
        </p:txBody>
      </p:sp>
    </p:spTree>
    <p:extLst>
      <p:ext uri="{BB962C8B-B14F-4D97-AF65-F5344CB8AC3E}">
        <p14:creationId xmlns:p14="http://schemas.microsoft.com/office/powerpoint/2010/main" val="2294212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note these resources that are designed to keep</a:t>
            </a:r>
            <a:r>
              <a:rPr lang="en-US" baseline="0" dirty="0"/>
              <a:t> you and others </a:t>
            </a:r>
            <a:r>
              <a:rPr lang="en-US" dirty="0"/>
              <a:t>informed</a:t>
            </a:r>
            <a:r>
              <a:rPr lang="en-US" baseline="0" dirty="0"/>
              <a:t> about how CMO and unrestricted IMO are being used to proclaim the firm foundation of God’s Word around the world.</a:t>
            </a:r>
            <a:endParaRPr lang="en-US" dirty="0"/>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14</a:t>
            </a:fld>
            <a:endParaRPr lang="en-US"/>
          </a:p>
        </p:txBody>
      </p:sp>
    </p:spTree>
    <p:extLst>
      <p:ext uri="{BB962C8B-B14F-4D97-AF65-F5344CB8AC3E}">
        <p14:creationId xmlns:p14="http://schemas.microsoft.com/office/powerpoint/2010/main" val="676835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WELS Ministry of Christian giving has 12 giving counselors available across the country (two per district with different specialties) to provide free assistance with gifts to your congregation, WELS, or another WELS ministry. Here are the giving counselors serving our district.</a:t>
            </a:r>
          </a:p>
        </p:txBody>
      </p:sp>
      <p:sp>
        <p:nvSpPr>
          <p:cNvPr id="4" name="Slide Number Placeholder 3"/>
          <p:cNvSpPr>
            <a:spLocks noGrp="1"/>
          </p:cNvSpPr>
          <p:nvPr>
            <p:ph type="sldNum" sz="quarter" idx="5"/>
          </p:nvPr>
        </p:nvSpPr>
        <p:spPr/>
        <p:txBody>
          <a:bodyPr/>
          <a:lstStyle/>
          <a:p>
            <a:fld id="{9F631A1C-7419-0243-906D-BDC1F643DC46}" type="slidenum">
              <a:rPr lang="en-US" smtClean="0"/>
              <a:t>15</a:t>
            </a:fld>
            <a:endParaRPr lang="en-US"/>
          </a:p>
        </p:txBody>
      </p:sp>
    </p:spTree>
    <p:extLst>
      <p:ext uri="{BB962C8B-B14F-4D97-AF65-F5344CB8AC3E}">
        <p14:creationId xmlns:p14="http://schemas.microsoft.com/office/powerpoint/2010/main" val="26166945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WELS Ministry of Christian giving has 12 giving counselors available across the country (two per district with different specialties) to provide free assistance with gifts to your congregation, WELS, or another WELS ministry. Here are the giving counselors serving our district.</a:t>
            </a:r>
          </a:p>
        </p:txBody>
      </p:sp>
      <p:sp>
        <p:nvSpPr>
          <p:cNvPr id="4" name="Slide Number Placeholder 3"/>
          <p:cNvSpPr>
            <a:spLocks noGrp="1"/>
          </p:cNvSpPr>
          <p:nvPr>
            <p:ph type="sldNum" sz="quarter" idx="5"/>
          </p:nvPr>
        </p:nvSpPr>
        <p:spPr/>
        <p:txBody>
          <a:bodyPr/>
          <a:lstStyle/>
          <a:p>
            <a:fld id="{9F631A1C-7419-0243-906D-BDC1F643DC46}" type="slidenum">
              <a:rPr lang="en-US" smtClean="0"/>
              <a:t>16</a:t>
            </a:fld>
            <a:endParaRPr lang="en-US"/>
          </a:p>
        </p:txBody>
      </p:sp>
    </p:spTree>
    <p:extLst>
      <p:ext uri="{BB962C8B-B14F-4D97-AF65-F5344CB8AC3E}">
        <p14:creationId xmlns:p14="http://schemas.microsoft.com/office/powerpoint/2010/main" val="418349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chart shows individual offerings compared to congregational offerings per the WELS Statistical Report (2021). Individual offerings include gifts from individuals, foundations, closed congregations, etc. What amazing evidence of joyful generosity, particularly in the past couple of years.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83225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Jesus is blessing our service to his people and him!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66601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Conference of Presidents (COP) contracted with consulting firm BWF in 2020 to provide a “top to bottom review of WELS MCG.” BWF commended MCG and its partners for their diligent, mission-focused service to donors. At the same time, BWF has guided us toward enhanced service to individuals. In addition to these bullets, t</a:t>
            </a:r>
            <a:r>
              <a:rPr lang="en-US" dirty="0"/>
              <a:t>he new strategy includes additional MCG office staff, nurturing mid-level donors, segmenting appeals, and establishing an advisory group of WELS leaders and active donors.</a:t>
            </a:r>
          </a:p>
          <a:p>
            <a:endParaRPr lang="en-US" dirty="0"/>
          </a:p>
          <a:p>
            <a:pPr marL="0" indent="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046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MCG assists the COP with their responsibility to fund the Lord’s work through our synod. This funding is provided through Congregation Mission Offerings as well as direct gifts to WELS from individuals, groups, and foundations.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16278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The following slides include ways that members can support their congregations and synod.</a:t>
            </a:r>
          </a:p>
          <a:p>
            <a:endParaRPr lang="en-US" dirty="0">
              <a:effectLst/>
            </a:endParaRPr>
          </a:p>
          <a:p>
            <a:r>
              <a:rPr lang="en-US" dirty="0">
                <a:effectLst/>
              </a:rPr>
              <a:t>Qualified charitable distributions from individual retirement accounts have been a popular way to give in recent years. If you are 70.5 and do not need the required minimum distributions that you receive from your IRA, consider directing those to save on taxes, then use the cash you would have given to charity for other needs. (There’s a $100,000 limit per IRA holder each year.)</a:t>
            </a:r>
          </a:p>
          <a:p>
            <a:endParaRPr lang="en-US" dirty="0">
              <a:effectLst/>
            </a:endParaRPr>
          </a:p>
          <a:p>
            <a:r>
              <a:rPr lang="en-US" dirty="0">
                <a:effectLst/>
              </a:rPr>
              <a:t>A unique IRA QCD gift acknowledgement letter is available from WELS Foundation at wels.net/</a:t>
            </a:r>
            <a:r>
              <a:rPr lang="en-US" dirty="0" err="1">
                <a:effectLst/>
              </a:rPr>
              <a:t>qcd</a:t>
            </a:r>
            <a:r>
              <a:rPr lang="en-US" dirty="0">
                <a:effectLst/>
              </a:rPr>
              <a:t>.</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30776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send the Grace of Giving newsletter to inform people about different ways that WELS members may use to offer special gifts to the ministries that they love.</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345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Many churches may have experienced a challenging financial outlook that is eased by an unexpected bequest from a member who went to be with Jesus. Churches can work now to inform members of these giving opportunities so that planned gifts continue to arrive for years to come. WELS Ministry of Christian Giving provides this planned giving program manual with “quick starts” to promoting planned giving and setting up an endowment as well as more complex options.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5584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Every other month church leaders can find two months’ worth of Stewardship Toolbox resources at MCG’s resource collection online, mcg.welsrc.net.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“Mission prayers” allow the congregation or individuals to learn about and pray for different areas of our synod ministry.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“Stewardship by the Lectionary” includes short stewardship devotions based on weekly readings from the lectionary – a good way to encourage members each week with how they can fully put their trust in our gracious God.</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15686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stand in Jesus and the sure hope he gives us, we may eagerly perform the love and good deeds he prepared in advance for us to do and encourage one another in every situation since we know the Day of his glorious return is approaching. God bless our ongoing work in Christ!</a:t>
            </a:r>
          </a:p>
        </p:txBody>
      </p:sp>
      <p:sp>
        <p:nvSpPr>
          <p:cNvPr id="4" name="Slide Number Placeholder 3"/>
          <p:cNvSpPr>
            <a:spLocks noGrp="1"/>
          </p:cNvSpPr>
          <p:nvPr>
            <p:ph type="sldNum" sz="quarter" idx="5"/>
          </p:nvPr>
        </p:nvSpPr>
        <p:spPr/>
        <p:txBody>
          <a:bodyPr/>
          <a:lstStyle/>
          <a:p>
            <a:fld id="{9F631A1C-7419-0243-906D-BDC1F643DC46}" type="slidenum">
              <a:rPr lang="en-US" smtClean="0"/>
              <a:t>24</a:t>
            </a:fld>
            <a:endParaRPr lang="en-US"/>
          </a:p>
        </p:txBody>
      </p:sp>
    </p:spTree>
    <p:extLst>
      <p:ext uri="{BB962C8B-B14F-4D97-AF65-F5344CB8AC3E}">
        <p14:creationId xmlns:p14="http://schemas.microsoft.com/office/powerpoint/2010/main" val="10087431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Thank you for your time</a:t>
            </a:r>
            <a:r>
              <a:rPr lang="en-US" baseline="0"/>
              <a:t> today and your partnership in Christ’s kingdom. The grace of the Lord Jesus be with you!</a:t>
            </a:r>
          </a:p>
          <a:p>
            <a:endParaRPr lang="en-US"/>
          </a:p>
        </p:txBody>
      </p:sp>
      <p:sp>
        <p:nvSpPr>
          <p:cNvPr id="4" name="Slide Number Placeholder 3"/>
          <p:cNvSpPr>
            <a:spLocks noGrp="1"/>
          </p:cNvSpPr>
          <p:nvPr>
            <p:ph type="sldNum" sz="quarter" idx="5"/>
          </p:nvPr>
        </p:nvSpPr>
        <p:spPr/>
        <p:txBody>
          <a:bodyPr/>
          <a:lstStyle/>
          <a:p>
            <a:fld id="{9F631A1C-7419-0243-906D-BDC1F643DC46}" type="slidenum">
              <a:rPr lang="en-US" smtClean="0"/>
              <a:t>25</a:t>
            </a:fld>
            <a:endParaRPr lang="en-US"/>
          </a:p>
        </p:txBody>
      </p:sp>
    </p:spTree>
    <p:extLst>
      <p:ext uri="{BB962C8B-B14F-4D97-AF65-F5344CB8AC3E}">
        <p14:creationId xmlns:p14="http://schemas.microsoft.com/office/powerpoint/2010/main" val="1707452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Jesus’ love for us provides motivation and power for our use of his blessings and our gifts of loving thanks to him.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447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cs typeface="Calibri"/>
              </a:rPr>
              <a:t>First let’s look at some data to remind us of our church body’s blessings and opportunities.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a:solidFill>
                <a:schemeClr val="tx1"/>
              </a:solidFill>
              <a:effectLst/>
              <a:latin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cs typeface="Calibri"/>
              </a:rPr>
              <a:t>We’re all aware of the slow decline in the membership of WELS that has been taking place since the peak in membership in 1990.</a:t>
            </a:r>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4</a:t>
            </a:fld>
            <a:endParaRPr lang="en-US"/>
          </a:p>
        </p:txBody>
      </p:sp>
    </p:spTree>
    <p:extLst>
      <p:ext uri="{BB962C8B-B14F-4D97-AF65-F5344CB8AC3E}">
        <p14:creationId xmlns:p14="http://schemas.microsoft.com/office/powerpoint/2010/main" val="2493838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a:solidFill>
                  <a:schemeClr val="tx1"/>
                </a:solidFill>
                <a:effectLst/>
                <a:latin typeface="+mn-lt"/>
                <a:cs typeface="Calibri"/>
              </a:rPr>
              <a:t>While we slowly lose members, another challenge is that members aren’t attending worship and Bible study as much as in previous years. Worship and Bible study attendance were affected by the COVID-19 pandemic (especially in 2020) and have not rebounded to their pre-pandemic numbers (which were 41% in worship, 15% in Bible class).</a:t>
            </a:r>
          </a:p>
          <a:p>
            <a:endParaRPr lang="en-US" sz="1200" kern="1200" baseline="0" dirty="0">
              <a:solidFill>
                <a:schemeClr val="tx1"/>
              </a:solidFill>
              <a:effectLst/>
              <a:latin typeface="+mn-lt"/>
              <a:cs typeface="Calibri"/>
            </a:endParaRPr>
          </a:p>
          <a:p>
            <a:r>
              <a:rPr lang="en-US" sz="1200" kern="1200" baseline="0" dirty="0">
                <a:solidFill>
                  <a:schemeClr val="tx1"/>
                </a:solidFill>
                <a:effectLst/>
                <a:latin typeface="+mn-lt"/>
                <a:cs typeface="Calibri"/>
              </a:rPr>
              <a:t>With room to grow in all these areas, let’s ask our gracious Savior to increase our joy in his salvation!</a:t>
            </a:r>
            <a:endParaRPr lang="en-US" sz="1200" kern="1200" dirty="0">
              <a:solidFill>
                <a:schemeClr val="tx1"/>
              </a:solidFill>
              <a:effectLst/>
              <a:latin typeface="+mn-lt"/>
              <a:cs typeface="Calibri"/>
            </a:endParaRPr>
          </a:p>
        </p:txBody>
      </p:sp>
      <p:sp>
        <p:nvSpPr>
          <p:cNvPr id="4" name="Slide Number Placeholder 3"/>
          <p:cNvSpPr>
            <a:spLocks noGrp="1"/>
          </p:cNvSpPr>
          <p:nvPr>
            <p:ph type="sldNum" sz="quarter" idx="5"/>
          </p:nvPr>
        </p:nvSpPr>
        <p:spPr/>
        <p:txBody>
          <a:bodyPr/>
          <a:lstStyle/>
          <a:p>
            <a:fld id="{9F631A1C-7419-0243-906D-BDC1F643DC46}" type="slidenum">
              <a:rPr lang="en-US" smtClean="0"/>
              <a:t>5</a:t>
            </a:fld>
            <a:endParaRPr lang="en-US"/>
          </a:p>
        </p:txBody>
      </p:sp>
    </p:spTree>
    <p:extLst>
      <p:ext uri="{BB962C8B-B14F-4D97-AF65-F5344CB8AC3E}">
        <p14:creationId xmlns:p14="http://schemas.microsoft.com/office/powerpoint/2010/main" val="10158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blessing is that total congregational offerings have trended up each year – except during 2020 – despite declining membership and reduced worship and Bible class attendance.</a:t>
            </a:r>
          </a:p>
        </p:txBody>
      </p:sp>
      <p:sp>
        <p:nvSpPr>
          <p:cNvPr id="4" name="Slide Number Placeholder 3"/>
          <p:cNvSpPr>
            <a:spLocks noGrp="1"/>
          </p:cNvSpPr>
          <p:nvPr>
            <p:ph type="sldNum" sz="quarter" idx="5"/>
          </p:nvPr>
        </p:nvSpPr>
        <p:spPr/>
        <p:txBody>
          <a:bodyPr/>
          <a:lstStyle/>
          <a:p>
            <a:fld id="{9F631A1C-7419-0243-906D-BDC1F643DC46}" type="slidenum">
              <a:rPr lang="en-US" smtClean="0"/>
              <a:t>6</a:t>
            </a:fld>
            <a:endParaRPr lang="en-US"/>
          </a:p>
        </p:txBody>
      </p:sp>
    </p:spTree>
    <p:extLst>
      <p:ext uri="{BB962C8B-B14F-4D97-AF65-F5344CB8AC3E}">
        <p14:creationId xmlns:p14="http://schemas.microsoft.com/office/powerpoint/2010/main" val="2893893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Especially in the last couple of years Congregation Mission Offerings have been strong. 2022 surpassed 2021 as the highest years on record for CMO.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truly grateful to our</a:t>
            </a:r>
            <a:r>
              <a:rPr lang="en-US" baseline="0" dirty="0"/>
              <a:t> heavenly Father for the wonderful thank offerings his congregations give him for the work of our church body. We also are truly grateful for WELS members’ generous participation in the gospel ministry we conduct together.</a:t>
            </a:r>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7</a:t>
            </a:fld>
            <a:endParaRPr lang="en-US"/>
          </a:p>
        </p:txBody>
      </p:sp>
    </p:spTree>
    <p:extLst>
      <p:ext uri="{BB962C8B-B14F-4D97-AF65-F5344CB8AC3E}">
        <p14:creationId xmlns:p14="http://schemas.microsoft.com/office/powerpoint/2010/main" val="2233396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631A1C-7419-0243-906D-BDC1F643DC4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64113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Comparing offerings per communicant with our government’s latest figure for per capita income, the average percentage of income given is 2.1% (just ahead of American Christians who gave 2.0%). This has been declining slowly in recent history. The percentage of offerings that WELS congregations pass along for synod ministry compared to all offerings reported by our churches has also been slowly declining.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2.1% income figure—based</a:t>
            </a:r>
            <a:r>
              <a:rPr lang="en-US" sz="1200" kern="1200" baseline="0" dirty="0">
                <a:solidFill>
                  <a:schemeClr val="tx1"/>
                </a:solidFill>
                <a:effectLst/>
                <a:latin typeface="+mn-lt"/>
                <a:ea typeface="+mn-ea"/>
                <a:cs typeface="+mn-cs"/>
              </a:rPr>
              <a:t> on WELS 2021 Statistical Report and the U.S. Dept. of Commerce Bureau of Economic Analysis (divided per communicant giving figure for synod by U.S. per capita income).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ea typeface="+mn-ea"/>
                <a:cs typeface="+mn-cs"/>
              </a:rPr>
              <a:t>2.0% giving by American Christians from Empty Tomb for 2019 (latest year measured).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6.1% CMO figure—based</a:t>
            </a:r>
            <a:r>
              <a:rPr lang="en-US" sz="1200" kern="1200" baseline="0" dirty="0">
                <a:solidFill>
                  <a:schemeClr val="tx1"/>
                </a:solidFill>
                <a:effectLst/>
                <a:latin typeface="+mn-lt"/>
                <a:ea typeface="+mn-ea"/>
                <a:cs typeface="+mn-cs"/>
              </a:rPr>
              <a:t> on data from WELS 2021 Statistical Report.</a:t>
            </a:r>
            <a:endParaRPr lang="en-US" dirty="0"/>
          </a:p>
          <a:p>
            <a:endParaRPr lang="en-US" dirty="0"/>
          </a:p>
        </p:txBody>
      </p:sp>
      <p:sp>
        <p:nvSpPr>
          <p:cNvPr id="4" name="Slide Number Placeholder 3"/>
          <p:cNvSpPr>
            <a:spLocks noGrp="1"/>
          </p:cNvSpPr>
          <p:nvPr>
            <p:ph type="sldNum" sz="quarter" idx="5"/>
          </p:nvPr>
        </p:nvSpPr>
        <p:spPr/>
        <p:txBody>
          <a:bodyPr/>
          <a:lstStyle/>
          <a:p>
            <a:fld id="{9F631A1C-7419-0243-906D-BDC1F643DC46}" type="slidenum">
              <a:rPr lang="en-US" smtClean="0"/>
              <a:t>9</a:t>
            </a:fld>
            <a:endParaRPr lang="en-US"/>
          </a:p>
        </p:txBody>
      </p:sp>
    </p:spTree>
    <p:extLst>
      <p:ext uri="{BB962C8B-B14F-4D97-AF65-F5344CB8AC3E}">
        <p14:creationId xmlns:p14="http://schemas.microsoft.com/office/powerpoint/2010/main" val="3044889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3325057F-F58E-7844-8D4A-F8B1231BF12B}"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F202EB-5555-F54B-A7DA-CE5E75C2BACA}" type="slidenum">
              <a:rPr lang="en-US" smtClean="0"/>
              <a:t>‹#›</a:t>
            </a:fld>
            <a:endParaRPr lang="en-US"/>
          </a:p>
        </p:txBody>
      </p:sp>
    </p:spTree>
    <p:extLst>
      <p:ext uri="{BB962C8B-B14F-4D97-AF65-F5344CB8AC3E}">
        <p14:creationId xmlns:p14="http://schemas.microsoft.com/office/powerpoint/2010/main" val="2399850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78FCC9-B934-0545-8268-2E492E45B4FE}" type="datetimeFigureOut">
              <a:rPr lang="en-US" smtClean="0"/>
              <a:t>5/27/22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918721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542878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656114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7833737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088414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672225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2895394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7069426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222629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D78FCC9-B934-0545-8268-2E492E45B4FE}" type="datetimeFigureOut">
              <a:rPr lang="en-US" smtClean="0"/>
              <a:t>5/27/22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642642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325057F-F58E-7844-8D4A-F8B1231BF12B}"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F202EB-5555-F54B-A7DA-CE5E75C2BACA}" type="slidenum">
              <a:rPr lang="en-US" smtClean="0"/>
              <a:t>‹#›</a:t>
            </a:fld>
            <a:endParaRPr lang="en-US"/>
          </a:p>
        </p:txBody>
      </p:sp>
    </p:spTree>
    <p:extLst>
      <p:ext uri="{BB962C8B-B14F-4D97-AF65-F5344CB8AC3E}">
        <p14:creationId xmlns:p14="http://schemas.microsoft.com/office/powerpoint/2010/main" val="8161378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1D78FCC9-B934-0545-8268-2E492E45B4FE}"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7008292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78FCC9-B934-0545-8268-2E492E45B4FE}" type="datetimeFigureOut">
              <a:rPr lang="en-US" smtClean="0"/>
              <a:t>5/27/22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5377142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4522877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6690004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03205146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solidFill>
                  <a:schemeClr val="bg1"/>
                </a:solidFill>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1276701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6888828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4229522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68425569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898771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3325057F-F58E-7844-8D4A-F8B1231BF12B}"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F202EB-5555-F54B-A7DA-CE5E75C2BACA}" type="slidenum">
              <a:rPr lang="en-US" smtClean="0"/>
              <a:t>‹#›</a:t>
            </a:fld>
            <a:endParaRPr lang="en-US"/>
          </a:p>
        </p:txBody>
      </p:sp>
    </p:spTree>
    <p:extLst>
      <p:ext uri="{BB962C8B-B14F-4D97-AF65-F5344CB8AC3E}">
        <p14:creationId xmlns:p14="http://schemas.microsoft.com/office/powerpoint/2010/main" val="26713876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78FCC9-B934-0545-8268-2E492E45B4FE}" type="datetimeFigureOut">
              <a:rPr lang="en-US" smtClean="0"/>
              <a:t>5/27/22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5033261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1D78FCC9-B934-0545-8268-2E492E45B4FE}"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5226063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78FCC9-B934-0545-8268-2E492E45B4FE}" type="datetimeFigureOut">
              <a:rPr lang="en-US" smtClean="0"/>
              <a:t>5/27/22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0474087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40430202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60280093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2628760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1575489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89018587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8106934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82196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5031414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1933365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78FCC9-B934-0545-8268-2E492E45B4FE}" type="datetimeFigureOut">
              <a:rPr lang="en-US" smtClean="0"/>
              <a:t>5/27/22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5093413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1D78FCC9-B934-0545-8268-2E492E45B4FE}"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36288156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78FCC9-B934-0545-8268-2E492E45B4FE}" type="datetimeFigureOut">
              <a:rPr lang="en-US" smtClean="0"/>
              <a:t>5/27/22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207460846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71716445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0149387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345907847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solidFill>
                  <a:schemeClr val="bg1"/>
                </a:solidFill>
              </a:defRPr>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2246880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A90BDE4-D2C6-8B4C-A209-838828D7BE78}"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46928994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0BDE4-D2C6-8B4C-A209-838828D7BE78}"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1796137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65445878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90BDE4-D2C6-8B4C-A209-838828D7BE78}"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4973364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A90BDE4-D2C6-8B4C-A209-838828D7BE78}"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72801649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90BDE4-D2C6-8B4C-A209-838828D7BE78}" type="datetimeFigureOut">
              <a:rPr lang="en-US" smtClean="0"/>
              <a:t>5/27/22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15589617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A90BDE4-D2C6-8B4C-A209-838828D7BE78}"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218862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90BDE4-D2C6-8B4C-A209-838828D7BE78}" type="datetimeFigureOut">
              <a:rPr lang="en-US" smtClean="0"/>
              <a:t>5/27/22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62318920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90BDE4-D2C6-8B4C-A209-838828D7BE78}"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66313798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90BDE4-D2C6-8B4C-A209-838828D7BE78}"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206740238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0BDE4-D2C6-8B4C-A209-838828D7BE78}"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54645942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0BDE4-D2C6-8B4C-A209-838828D7BE78}"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288972-D37A-EF42-B554-E7B4E3203EE4}" type="slidenum">
              <a:rPr lang="en-US" smtClean="0"/>
              <a:t>‹#›</a:t>
            </a:fld>
            <a:endParaRPr lang="en-US"/>
          </a:p>
        </p:txBody>
      </p:sp>
    </p:spTree>
    <p:extLst>
      <p:ext uri="{BB962C8B-B14F-4D97-AF65-F5344CB8AC3E}">
        <p14:creationId xmlns:p14="http://schemas.microsoft.com/office/powerpoint/2010/main" val="1703531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78FCC9-B934-0545-8268-2E492E45B4FE}" type="datetimeFigureOut">
              <a:rPr lang="en-US" smtClean="0"/>
              <a:t>5/27/22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870605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78FCC9-B934-0545-8268-2E492E45B4FE}" type="datetimeFigureOut">
              <a:rPr lang="en-US" smtClean="0"/>
              <a:t>5/27/22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458316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78FCC9-B934-0545-8268-2E492E45B4FE}" type="datetimeFigureOut">
              <a:rPr lang="en-US" smtClean="0"/>
              <a:t>5/27/22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688804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Date Placeholder 2"/>
          <p:cNvSpPr>
            <a:spLocks noGrp="1"/>
          </p:cNvSpPr>
          <p:nvPr>
            <p:ph type="dt" sz="half" idx="10"/>
          </p:nvPr>
        </p:nvSpPr>
        <p:spPr/>
        <p:txBody>
          <a:bodyPr/>
          <a:lstStyle/>
          <a:p>
            <a:fld id="{1D78FCC9-B934-0545-8268-2E492E45B4FE}" type="datetimeFigureOut">
              <a:rPr lang="en-US" smtClean="0"/>
              <a:t>5/27/22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797705-2B5A-3741-866A-F53BB68197D7}" type="slidenum">
              <a:rPr lang="en-US" smtClean="0"/>
              <a:t>‹#›</a:t>
            </a:fld>
            <a:endParaRPr lang="en-US"/>
          </a:p>
        </p:txBody>
      </p:sp>
    </p:spTree>
    <p:extLst>
      <p:ext uri="{BB962C8B-B14F-4D97-AF65-F5344CB8AC3E}">
        <p14:creationId xmlns:p14="http://schemas.microsoft.com/office/powerpoint/2010/main" val="17969287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emf"/><Relationship Id="rId5" Type="http://schemas.openxmlformats.org/officeDocument/2006/relationships/image" Target="../media/image1.jpe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3.jpe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image" Target="../media/image4.jpeg"/><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4.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image" Target="../media/image5.png"/><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5.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image" Target="../media/image6.emf"/><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theme" Target="../theme/theme6.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image" Target="../media/image7.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F078151-6E9F-8648-8CCC-6BBE9F93FDAD}"/>
              </a:ext>
            </a:extLst>
          </p:cNvPr>
          <p:cNvPicPr>
            <a:picLocks noChangeAspect="1"/>
          </p:cNvPicPr>
          <p:nvPr userDrawn="1"/>
        </p:nvPicPr>
        <p:blipFill>
          <a:blip r:embed="rId5" cstate="screen">
            <a:extLst>
              <a:ext uri="{28A0092B-C50C-407E-A947-70E740481C1C}">
                <a14:useLocalDpi xmlns:a14="http://schemas.microsoft.com/office/drawing/2010/main" val="0"/>
              </a:ext>
            </a:extLst>
          </a:blip>
          <a:srcRect/>
          <a:stretch/>
        </p:blipFill>
        <p:spPr>
          <a:xfrm>
            <a:off x="3048" y="0"/>
            <a:ext cx="12185904"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25057F-F58E-7844-8D4A-F8B1231BF12B}"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F202EB-5555-F54B-A7DA-CE5E75C2BACA}" type="slidenum">
              <a:rPr lang="en-US" smtClean="0"/>
              <a:t>‹#›</a:t>
            </a:fld>
            <a:endParaRPr lang="en-US"/>
          </a:p>
        </p:txBody>
      </p:sp>
      <p:pic>
        <p:nvPicPr>
          <p:cNvPr id="8" name="Picture 7">
            <a:extLst>
              <a:ext uri="{FF2B5EF4-FFF2-40B4-BE49-F238E27FC236}">
                <a16:creationId xmlns:a16="http://schemas.microsoft.com/office/drawing/2014/main" id="{8BCBF035-C2BC-EC4F-BB46-93CE99A833E3}"/>
              </a:ext>
            </a:extLst>
          </p:cNvPr>
          <p:cNvPicPr>
            <a:picLocks noChangeAspect="1"/>
          </p:cNvPicPr>
          <p:nvPr userDrawn="1"/>
        </p:nvPicPr>
        <p:blipFill>
          <a:blip r:embed="rId6" cstate="screen">
            <a:extLst>
              <a:ext uri="{28A0092B-C50C-407E-A947-70E740481C1C}">
                <a14:useLocalDpi xmlns:a14="http://schemas.microsoft.com/office/drawing/2010/main" val="0"/>
              </a:ext>
            </a:extLst>
          </a:blip>
          <a:srcRect/>
          <a:stretch/>
        </p:blipFill>
        <p:spPr>
          <a:xfrm>
            <a:off x="286270" y="365125"/>
            <a:ext cx="1589586" cy="541482"/>
          </a:xfrm>
          <a:prstGeom prst="rect">
            <a:avLst/>
          </a:prstGeom>
          <a:effectLst>
            <a:outerShdw blurRad="203200" dir="3960000" sx="101000" sy="101000" algn="tl" rotWithShape="0">
              <a:prstClr val="black">
                <a:alpha val="90000"/>
              </a:prstClr>
            </a:outerShdw>
          </a:effectLst>
        </p:spPr>
      </p:pic>
    </p:spTree>
    <p:extLst>
      <p:ext uri="{BB962C8B-B14F-4D97-AF65-F5344CB8AC3E}">
        <p14:creationId xmlns:p14="http://schemas.microsoft.com/office/powerpoint/2010/main" val="1188598979"/>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cxnSp>
        <p:nvCxnSpPr>
          <p:cNvPr id="10" name="Straight Connector 9">
            <a:extLst>
              <a:ext uri="{FF2B5EF4-FFF2-40B4-BE49-F238E27FC236}">
                <a16:creationId xmlns:a16="http://schemas.microsoft.com/office/drawing/2014/main" id="{7EDA308F-AA2B-F74F-9148-0BAA1E8DF6E2}"/>
              </a:ext>
            </a:extLst>
          </p:cNvPr>
          <p:cNvCxnSpPr>
            <a:cxnSpLocks/>
          </p:cNvCxnSpPr>
          <p:nvPr userDrawn="1"/>
        </p:nvCxnSpPr>
        <p:spPr>
          <a:xfrm>
            <a:off x="3250096" y="1466418"/>
            <a:ext cx="810370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8817502"/>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9" name="Picture 8">
            <a:extLst>
              <a:ext uri="{FF2B5EF4-FFF2-40B4-BE49-F238E27FC236}">
                <a16:creationId xmlns:a16="http://schemas.microsoft.com/office/drawing/2014/main" id="{C54DB099-56E9-AA4F-8A54-4BE80C4337D0}"/>
              </a:ext>
            </a:extLst>
          </p:cNvPr>
          <p:cNvPicPr>
            <a:picLocks noChangeAspect="1"/>
          </p:cNvPicPr>
          <p:nvPr userDrawn="1"/>
        </p:nvPicPr>
        <p:blipFill>
          <a:blip r:embed="rId13" cstate="screen">
            <a:extLst>
              <a:ext uri="{28A0092B-C50C-407E-A947-70E740481C1C}">
                <a14:useLocalDpi xmlns:a14="http://schemas.microsoft.com/office/drawing/2010/main" val="0"/>
              </a:ext>
            </a:extLst>
          </a:blip>
          <a:srcRect/>
          <a:stretch/>
        </p:blipFill>
        <p:spPr>
          <a:xfrm>
            <a:off x="3048" y="0"/>
            <a:ext cx="12185904" cy="6858000"/>
          </a:xfrm>
          <a:prstGeom prst="rect">
            <a:avLst/>
          </a:prstGeom>
        </p:spPr>
      </p:pic>
      <p:cxnSp>
        <p:nvCxnSpPr>
          <p:cNvPr id="10" name="Straight Connector 9">
            <a:extLst>
              <a:ext uri="{FF2B5EF4-FFF2-40B4-BE49-F238E27FC236}">
                <a16:creationId xmlns:a16="http://schemas.microsoft.com/office/drawing/2014/main" id="{7EDA308F-AA2B-F74F-9148-0BAA1E8DF6E2}"/>
              </a:ext>
            </a:extLst>
          </p:cNvPr>
          <p:cNvCxnSpPr>
            <a:cxnSpLocks/>
          </p:cNvCxnSpPr>
          <p:nvPr userDrawn="1"/>
        </p:nvCxnSpPr>
        <p:spPr>
          <a:xfrm>
            <a:off x="3250096" y="1466418"/>
            <a:ext cx="810370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77779"/>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Content Placeholder 4" descr="A book on a table&#10;&#10;Description automatically generated">
            <a:extLst>
              <a:ext uri="{FF2B5EF4-FFF2-40B4-BE49-F238E27FC236}">
                <a16:creationId xmlns:a16="http://schemas.microsoft.com/office/drawing/2014/main" id="{31E9BEF2-4DF5-F642-A104-4E851C05058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7175687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78FCC9-B934-0545-8268-2E492E45B4FE}"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797705-2B5A-3741-866A-F53BB68197D7}" type="slidenum">
              <a:rPr lang="en-US" smtClean="0"/>
              <a:t>‹#›</a:t>
            </a:fld>
            <a:endParaRPr lang="en-US"/>
          </a:p>
        </p:txBody>
      </p:sp>
      <p:pic>
        <p:nvPicPr>
          <p:cNvPr id="10" name="Picture 9" descr="A picture containing blur&#10;&#10;Description automatically generated">
            <a:extLst>
              <a:ext uri="{FF2B5EF4-FFF2-40B4-BE49-F238E27FC236}">
                <a16:creationId xmlns:a16="http://schemas.microsoft.com/office/drawing/2014/main" id="{5CADE2F6-A359-FC49-8BD6-F94D730B4CC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0927494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4618" y="365125"/>
            <a:ext cx="753918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2216425"/>
            <a:ext cx="10515600" cy="39605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90BDE4-D2C6-8B4C-A209-838828D7BE78}" type="datetimeFigureOut">
              <a:rPr lang="en-US" smtClean="0"/>
              <a:t>5/27/22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288972-D37A-EF42-B554-E7B4E3203EE4}" type="slidenum">
              <a:rPr lang="en-US" smtClean="0"/>
              <a:t>‹#›</a:t>
            </a:fld>
            <a:endParaRPr lang="en-US"/>
          </a:p>
        </p:txBody>
      </p:sp>
      <p:pic>
        <p:nvPicPr>
          <p:cNvPr id="7" name="Picture 6"/>
          <p:cNvPicPr>
            <a:picLocks noChangeAspect="1"/>
          </p:cNvPicPr>
          <p:nvPr userDrawn="1"/>
        </p:nvPicPr>
        <p:blipFill rotWithShape="1">
          <a:blip r:embed="rId13" cstate="screen">
            <a:extLst>
              <a:ext uri="{28A0092B-C50C-407E-A947-70E740481C1C}">
                <a14:useLocalDpi xmlns:a14="http://schemas.microsoft.com/office/drawing/2010/main" val="0"/>
              </a:ext>
            </a:extLst>
          </a:blip>
          <a:srcRect b="21302"/>
          <a:stretch/>
        </p:blipFill>
        <p:spPr>
          <a:xfrm>
            <a:off x="470452" y="295551"/>
            <a:ext cx="2123661" cy="1161631"/>
          </a:xfrm>
          <a:prstGeom prst="rect">
            <a:avLst/>
          </a:prstGeom>
        </p:spPr>
      </p:pic>
      <p:cxnSp>
        <p:nvCxnSpPr>
          <p:cNvPr id="9" name="Straight Connector 8"/>
          <p:cNvCxnSpPr/>
          <p:nvPr userDrawn="1"/>
        </p:nvCxnSpPr>
        <p:spPr>
          <a:xfrm>
            <a:off x="3943927" y="1457182"/>
            <a:ext cx="7409873" cy="9236"/>
          </a:xfrm>
          <a:prstGeom prst="line">
            <a:avLst/>
          </a:prstGeom>
          <a:ln w="38100">
            <a:solidFill>
              <a:srgbClr val="244D66"/>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14" cstate="screen">
            <a:extLst>
              <a:ext uri="{28A0092B-C50C-407E-A947-70E740481C1C}">
                <a14:useLocalDpi xmlns:a14="http://schemas.microsoft.com/office/drawing/2010/main" val="0"/>
              </a:ext>
            </a:extLst>
          </a:blip>
          <a:stretch>
            <a:fillRect/>
          </a:stretch>
        </p:blipFill>
        <p:spPr>
          <a:xfrm>
            <a:off x="10221413" y="5906222"/>
            <a:ext cx="1589587" cy="541482"/>
          </a:xfrm>
          <a:prstGeom prst="rect">
            <a:avLst/>
          </a:prstGeom>
        </p:spPr>
      </p:pic>
    </p:spTree>
    <p:extLst>
      <p:ext uri="{BB962C8B-B14F-4D97-AF65-F5344CB8AC3E}">
        <p14:creationId xmlns:p14="http://schemas.microsoft.com/office/powerpoint/2010/main" val="85546928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rgbClr val="244D6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244D66"/>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244D66"/>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244D66"/>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244D66"/>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244D66"/>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9.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9.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A8FE2-A716-48BB-B8F0-7407DDAAFB67}"/>
              </a:ext>
            </a:extLst>
          </p:cNvPr>
          <p:cNvSpPr>
            <a:spLocks noGrp="1"/>
          </p:cNvSpPr>
          <p:nvPr>
            <p:ph type="ctrTitle"/>
          </p:nvPr>
        </p:nvSpPr>
        <p:spPr>
          <a:xfrm>
            <a:off x="1274010" y="5893145"/>
            <a:ext cx="9643980" cy="587797"/>
          </a:xfrm>
        </p:spPr>
        <p:txBody>
          <a:bodyPr>
            <a:noAutofit/>
          </a:bodyPr>
          <a:lstStyle/>
          <a:p>
            <a:r>
              <a:rPr lang="en-US" sz="2900" dirty="0">
                <a:effectLst>
                  <a:outerShdw blurRad="50800" dist="38100" dir="2700000" algn="tl" rotWithShape="0">
                    <a:prstClr val="black">
                      <a:alpha val="40000"/>
                    </a:prstClr>
                  </a:outerShdw>
                </a:effectLst>
                <a:ea typeface="Arial" charset="0"/>
                <a:cs typeface="Times New Roman" panose="02020603050405020304" pitchFamily="18" charset="0"/>
              </a:rPr>
              <a:t>WELS Ministry of Christian Giving</a:t>
            </a:r>
            <a:endParaRPr lang="en-US" sz="2900" dirty="0">
              <a:solidFill>
                <a:schemeClr val="bg1"/>
              </a:solidFill>
              <a:effectLst>
                <a:outerShdw blurRad="50800" dist="38100" dir="2700000" algn="tl" rotWithShape="0">
                  <a:prstClr val="black">
                    <a:alpha val="40000"/>
                  </a:prstClr>
                </a:outerShdw>
              </a:effectLst>
              <a:ea typeface="Arial" charset="0"/>
              <a:cs typeface="Times New Roman" panose="02020603050405020304" pitchFamily="18" charset="0"/>
            </a:endParaRPr>
          </a:p>
        </p:txBody>
      </p:sp>
    </p:spTree>
    <p:extLst>
      <p:ext uri="{BB962C8B-B14F-4D97-AF65-F5344CB8AC3E}">
        <p14:creationId xmlns:p14="http://schemas.microsoft.com/office/powerpoint/2010/main" val="3541705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4200" b="1">
                <a:latin typeface="Arial" charset="0"/>
                <a:ea typeface="Arial" charset="0"/>
                <a:cs typeface="Arial" charset="0"/>
              </a:rPr>
              <a:t>Blessings and opportunities</a:t>
            </a:r>
            <a:endParaRPr lang="en-US" sz="4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7025640" cy="3960537"/>
          </a:xfrm>
        </p:spPr>
        <p:txBody>
          <a:bodyPr>
            <a:normAutofit/>
          </a:bodyPr>
          <a:lstStyle/>
          <a:p>
            <a:pPr marL="0" indent="0">
              <a:buNone/>
            </a:pPr>
            <a:r>
              <a:rPr lang="en-US" sz="3000" b="1" dirty="0"/>
              <a:t>Equipping Christian Witnesses</a:t>
            </a:r>
          </a:p>
          <a:p>
            <a:r>
              <a:rPr lang="en-US" dirty="0"/>
              <a:t>July 2019-June 2022</a:t>
            </a:r>
          </a:p>
          <a:p>
            <a:r>
              <a:rPr lang="en-US" dirty="0"/>
              <a:t>76 prospective students identified</a:t>
            </a:r>
          </a:p>
          <a:p>
            <a:r>
              <a:rPr lang="en-US" dirty="0"/>
              <a:t>$9.4 million in gifts, pledges, and church commitments from 3,417 individuals and groups</a:t>
            </a:r>
          </a:p>
          <a:p>
            <a:r>
              <a:rPr lang="en-US" dirty="0"/>
              <a:t>Construction of Betty Kohn fieldhouse</a:t>
            </a:r>
          </a:p>
        </p:txBody>
      </p:sp>
      <p:pic>
        <p:nvPicPr>
          <p:cNvPr id="4" name="Picture 3">
            <a:extLst>
              <a:ext uri="{FF2B5EF4-FFF2-40B4-BE49-F238E27FC236}">
                <a16:creationId xmlns:a16="http://schemas.microsoft.com/office/drawing/2014/main" id="{31F29F8C-B9B0-4618-8928-E05A052978E3}"/>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3840" y="1690688"/>
            <a:ext cx="3603812" cy="4186797"/>
          </a:xfrm>
          <a:prstGeom prst="rect">
            <a:avLst/>
          </a:prstGeom>
          <a:effectLst>
            <a:softEdge rad="292100"/>
          </a:effectLst>
        </p:spPr>
      </p:pic>
    </p:spTree>
    <p:extLst>
      <p:ext uri="{BB962C8B-B14F-4D97-AF65-F5344CB8AC3E}">
        <p14:creationId xmlns:p14="http://schemas.microsoft.com/office/powerpoint/2010/main" val="1966886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4200" b="1">
                <a:latin typeface="Arial" charset="0"/>
                <a:ea typeface="Arial" charset="0"/>
                <a:cs typeface="Arial" charset="0"/>
              </a:rPr>
              <a:t>Blessings and opportunities</a:t>
            </a:r>
            <a:endParaRPr lang="en-US" sz="4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10758544" cy="3960537"/>
          </a:xfrm>
        </p:spPr>
        <p:txBody>
          <a:bodyPr>
            <a:normAutofit/>
          </a:bodyPr>
          <a:lstStyle/>
          <a:p>
            <a:pPr marL="0" indent="0">
              <a:buNone/>
            </a:pPr>
            <a:r>
              <a:rPr lang="en-US" sz="3000" b="1" dirty="0"/>
              <a:t>WELS Endowment Funds</a:t>
            </a:r>
          </a:p>
          <a:p>
            <a:pPr marL="0" indent="0">
              <a:buNone/>
            </a:pPr>
            <a:r>
              <a:rPr lang="en-US" dirty="0">
                <a:effectLst/>
                <a:latin typeface="+mj-lt"/>
                <a:ea typeface="Calibri" panose="020F0502020204030204" pitchFamily="34" charset="0"/>
                <a:cs typeface="Times New Roman" panose="02020603050405020304" pitchFamily="18" charset="0"/>
              </a:rPr>
              <a:t>By the grace of Jesus we have received </a:t>
            </a:r>
            <a:r>
              <a:rPr lang="en-US" dirty="0">
                <a:latin typeface="+mj-lt"/>
                <a:ea typeface="Calibri" panose="020F0502020204030204" pitchFamily="34" charset="0"/>
                <a:cs typeface="Times New Roman" panose="02020603050405020304" pitchFamily="18" charset="0"/>
              </a:rPr>
              <a:t>$103 million in gifts and expectancies since 2005 and will </a:t>
            </a:r>
            <a:r>
              <a:rPr lang="en-US" dirty="0">
                <a:effectLst/>
                <a:latin typeface="+mj-lt"/>
                <a:ea typeface="Calibri" panose="020F0502020204030204" pitchFamily="34" charset="0"/>
                <a:cs typeface="Times New Roman" panose="02020603050405020304" pitchFamily="18" charset="0"/>
              </a:rPr>
              <a:t>distribute around $1 million </a:t>
            </a:r>
            <a:r>
              <a:rPr lang="en-US" dirty="0">
                <a:latin typeface="+mj-lt"/>
                <a:ea typeface="Calibri" panose="020F0502020204030204" pitchFamily="34" charset="0"/>
                <a:cs typeface="Times New Roman" panose="02020603050405020304" pitchFamily="18" charset="0"/>
              </a:rPr>
              <a:t>in July </a:t>
            </a:r>
            <a:r>
              <a:rPr lang="en-US" dirty="0">
                <a:effectLst/>
                <a:latin typeface="+mj-lt"/>
                <a:ea typeface="Calibri" panose="020F0502020204030204" pitchFamily="34" charset="0"/>
                <a:cs typeface="Times New Roman" panose="02020603050405020304" pitchFamily="18" charset="0"/>
              </a:rPr>
              <a:t>from the WELS Missions and Ministerial Education Endowment Funds!</a:t>
            </a:r>
          </a:p>
          <a:p>
            <a:pPr marL="0" indent="0">
              <a:buNone/>
            </a:pPr>
            <a:endParaRPr lang="en-US" sz="3000" dirty="0"/>
          </a:p>
        </p:txBody>
      </p:sp>
      <p:sp>
        <p:nvSpPr>
          <p:cNvPr id="9" name="Rectangle 8">
            <a:extLst>
              <a:ext uri="{FF2B5EF4-FFF2-40B4-BE49-F238E27FC236}">
                <a16:creationId xmlns:a16="http://schemas.microsoft.com/office/drawing/2014/main" id="{61DA79AB-AF3D-49CD-9F75-0943D82DF6F8}"/>
              </a:ext>
            </a:extLst>
          </p:cNvPr>
          <p:cNvSpPr/>
          <p:nvPr/>
        </p:nvSpPr>
        <p:spPr>
          <a:xfrm>
            <a:off x="10076873" y="5781675"/>
            <a:ext cx="1801091" cy="79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8EC32D4-C2F1-4B5E-AD34-B5FFD29D19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1034" y="4350781"/>
            <a:ext cx="3372766" cy="2242159"/>
          </a:xfrm>
          <a:prstGeom prst="rect">
            <a:avLst/>
          </a:prstGeom>
        </p:spPr>
      </p:pic>
      <p:pic>
        <p:nvPicPr>
          <p:cNvPr id="5" name="Picture 4">
            <a:extLst>
              <a:ext uri="{FF2B5EF4-FFF2-40B4-BE49-F238E27FC236}">
                <a16:creationId xmlns:a16="http://schemas.microsoft.com/office/drawing/2014/main" id="{30A7F19F-375A-4AC7-9DBD-16F11B2777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88972" y="4356898"/>
            <a:ext cx="2650498" cy="2229784"/>
          </a:xfrm>
          <a:prstGeom prst="rect">
            <a:avLst/>
          </a:prstGeom>
        </p:spPr>
      </p:pic>
    </p:spTree>
    <p:extLst>
      <p:ext uri="{BB962C8B-B14F-4D97-AF65-F5344CB8AC3E}">
        <p14:creationId xmlns:p14="http://schemas.microsoft.com/office/powerpoint/2010/main" val="1974411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3800" b="1" dirty="0"/>
              <a:t>Congregation Mission Offerings</a:t>
            </a:r>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p:txBody>
          <a:bodyPr>
            <a:normAutofit/>
          </a:bodyPr>
          <a:lstStyle/>
          <a:p>
            <a:pPr>
              <a:lnSpc>
                <a:spcPct val="100000"/>
              </a:lnSpc>
            </a:pPr>
            <a:r>
              <a:rPr lang="en-US" b="1" dirty="0"/>
              <a:t>CMO subscriptions for 2022</a:t>
            </a:r>
            <a:r>
              <a:rPr lang="en-US" dirty="0"/>
              <a:t> point to a decrease of 1.6 percent from 2021 actual offerings.</a:t>
            </a:r>
          </a:p>
          <a:p>
            <a:pPr>
              <a:lnSpc>
                <a:spcPct val="100000"/>
              </a:lnSpc>
            </a:pPr>
            <a:r>
              <a:rPr lang="en-US" b="1" baseline="0" dirty="0"/>
              <a:t>Through April, </a:t>
            </a:r>
            <a:r>
              <a:rPr lang="en-US" baseline="0" dirty="0"/>
              <a:t>offerings total $7.08 million, which is 4.1 percent more than 2021 CMO for the same period and 9.0 percent higher than 2022 projected receipts. </a:t>
            </a:r>
            <a:endParaRPr lang="en-US" dirty="0"/>
          </a:p>
          <a:p>
            <a:pPr>
              <a:lnSpc>
                <a:spcPct val="100000"/>
              </a:lnSpc>
            </a:pPr>
            <a:r>
              <a:rPr lang="en-US" dirty="0"/>
              <a:t>We praise the Lord and thank his people for these gifts and commitments!</a:t>
            </a:r>
          </a:p>
        </p:txBody>
      </p:sp>
    </p:spTree>
    <p:extLst>
      <p:ext uri="{BB962C8B-B14F-4D97-AF65-F5344CB8AC3E}">
        <p14:creationId xmlns:p14="http://schemas.microsoft.com/office/powerpoint/2010/main" val="1696619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3800" b="1" dirty="0"/>
              <a:t>Congregation Mission Offerings</a:t>
            </a:r>
            <a:endParaRPr lang="en-US" sz="3800" dirty="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p:txBody>
          <a:bodyPr>
            <a:normAutofit/>
          </a:bodyPr>
          <a:lstStyle/>
          <a:p>
            <a:r>
              <a:rPr lang="en-US"/>
              <a:t>When setting CMO, aim for ten percent of offerings. If at or above this goal, encourage your congregation to maintain its generous support or consider increasing it as you’re able with God’s blessing.</a:t>
            </a:r>
          </a:p>
          <a:p>
            <a:r>
              <a:rPr lang="en-US"/>
              <a:t>“For if the willingness is there, the gift is acceptable according to what one has, not according to what one does not have”          (2 Corinthians 8:12).</a:t>
            </a:r>
          </a:p>
          <a:p>
            <a:r>
              <a:rPr lang="en-US"/>
              <a:t>“Excel in this grace of giving. . . . For you know the grace of our Lord Jesus Christ” (2 Corinthians 8:7,9).</a:t>
            </a:r>
          </a:p>
        </p:txBody>
      </p:sp>
    </p:spTree>
    <p:extLst>
      <p:ext uri="{BB962C8B-B14F-4D97-AF65-F5344CB8AC3E}">
        <p14:creationId xmlns:p14="http://schemas.microsoft.com/office/powerpoint/2010/main" val="2251825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3800" b="1" dirty="0"/>
              <a:t>Congregation Mission Offerings</a:t>
            </a:r>
            <a:endParaRPr lang="en-US" sz="3800" dirty="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633805" y="2216425"/>
            <a:ext cx="10515600" cy="3960537"/>
          </a:xfrm>
        </p:spPr>
        <p:txBody>
          <a:bodyPr>
            <a:normAutofit/>
          </a:bodyPr>
          <a:lstStyle/>
          <a:p>
            <a:r>
              <a:rPr lang="en-US" i="1"/>
              <a:t>WELS Connection</a:t>
            </a:r>
          </a:p>
          <a:p>
            <a:r>
              <a:rPr lang="en-US" i="1"/>
              <a:t>Together</a:t>
            </a:r>
            <a:r>
              <a:rPr lang="en-US"/>
              <a:t> e-newsletter</a:t>
            </a:r>
          </a:p>
          <a:p>
            <a:r>
              <a:rPr lang="en-US" i="1"/>
              <a:t>Forward in Christ</a:t>
            </a:r>
          </a:p>
          <a:p>
            <a:r>
              <a:rPr lang="en-US"/>
              <a:t>Annual Report (includes PowerPoint)</a:t>
            </a:r>
          </a:p>
          <a:p>
            <a:r>
              <a:rPr lang="en-US"/>
              <a:t>Annual CMO setting materials</a:t>
            </a:r>
          </a:p>
        </p:txBody>
      </p:sp>
      <p:pic>
        <p:nvPicPr>
          <p:cNvPr id="6" name="Picture 5">
            <a:extLst>
              <a:ext uri="{FF2B5EF4-FFF2-40B4-BE49-F238E27FC236}">
                <a16:creationId xmlns:a16="http://schemas.microsoft.com/office/drawing/2014/main" id="{2F718E6E-F4D0-4A7D-BDC9-91EF8AA27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4154" y="2074494"/>
            <a:ext cx="3799646" cy="29376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66737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dirty="0">
                <a:latin typeface="Arial" charset="0"/>
                <a:ea typeface="Arial" charset="0"/>
                <a:cs typeface="Arial" charset="0"/>
              </a:rPr>
              <a:t>Individual offerings</a:t>
            </a:r>
            <a:endParaRPr lang="en-US" sz="6200" dirty="0"/>
          </a:p>
        </p:txBody>
      </p:sp>
      <p:sp>
        <p:nvSpPr>
          <p:cNvPr id="7" name="Content Placeholder 4">
            <a:extLst>
              <a:ext uri="{FF2B5EF4-FFF2-40B4-BE49-F238E27FC236}">
                <a16:creationId xmlns:a16="http://schemas.microsoft.com/office/drawing/2014/main" id="{AAA5975E-FA20-45DC-A3C4-86A6BD176DA6}"/>
              </a:ext>
            </a:extLst>
          </p:cNvPr>
          <p:cNvSpPr>
            <a:spLocks noGrp="1"/>
          </p:cNvSpPr>
          <p:nvPr>
            <p:ph idx="1"/>
          </p:nvPr>
        </p:nvSpPr>
        <p:spPr>
          <a:xfrm>
            <a:off x="838200" y="1825625"/>
            <a:ext cx="10515600" cy="4351338"/>
          </a:xfrm>
        </p:spPr>
        <p:txBody>
          <a:bodyPr/>
          <a:lstStyle/>
          <a:p>
            <a:pPr marL="0" indent="0">
              <a:buNone/>
            </a:pPr>
            <a:r>
              <a:rPr lang="en-US" dirty="0"/>
              <a:t>Your current giving counselors:</a:t>
            </a:r>
          </a:p>
          <a:p>
            <a:r>
              <a:rPr lang="en-US" sz="3000" b="1" dirty="0"/>
              <a:t>Rev. Phil Gieschen</a:t>
            </a:r>
          </a:p>
          <a:p>
            <a:pPr marL="0" indent="0">
              <a:buNone/>
            </a:pPr>
            <a:r>
              <a:rPr lang="en-US" dirty="0"/>
              <a:t>	Phone: 715-891-0034</a:t>
            </a:r>
          </a:p>
          <a:p>
            <a:pPr marL="0" indent="0">
              <a:buNone/>
            </a:pPr>
            <a:r>
              <a:rPr lang="en-US" dirty="0"/>
              <a:t>	E-mail: phil.gieschen@wels.net </a:t>
            </a:r>
          </a:p>
          <a:p>
            <a:r>
              <a:rPr lang="en-US" sz="3000" b="1" dirty="0"/>
              <a:t>Rev. Phil Spaude</a:t>
            </a:r>
          </a:p>
          <a:p>
            <a:pPr marL="0" lvl="1" indent="0">
              <a:spcBef>
                <a:spcPts val="1000"/>
              </a:spcBef>
              <a:buNone/>
            </a:pPr>
            <a:r>
              <a:rPr lang="en-US" dirty="0"/>
              <a:t>	</a:t>
            </a:r>
            <a:r>
              <a:rPr lang="en-US" sz="2800" dirty="0"/>
              <a:t>Phone: 612-720-1323</a:t>
            </a:r>
          </a:p>
          <a:p>
            <a:pPr marL="0" lvl="1" indent="0">
              <a:spcBef>
                <a:spcPts val="1000"/>
              </a:spcBef>
              <a:buNone/>
            </a:pPr>
            <a:r>
              <a:rPr lang="en-US" sz="2800" dirty="0"/>
              <a:t>	E-mail: philip.spaude@wels.net</a:t>
            </a:r>
          </a:p>
        </p:txBody>
      </p:sp>
      <p:pic>
        <p:nvPicPr>
          <p:cNvPr id="10" name="Picture 9">
            <a:extLst>
              <a:ext uri="{FF2B5EF4-FFF2-40B4-BE49-F238E27FC236}">
                <a16:creationId xmlns:a16="http://schemas.microsoft.com/office/drawing/2014/main" id="{2F89703C-B2E5-4DF4-B510-8D7487F9B0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8894" y="2141314"/>
            <a:ext cx="1365622" cy="3377477"/>
          </a:xfrm>
          <a:prstGeom prst="rect">
            <a:avLst/>
          </a:prstGeom>
        </p:spPr>
      </p:pic>
    </p:spTree>
    <p:extLst>
      <p:ext uri="{BB962C8B-B14F-4D97-AF65-F5344CB8AC3E}">
        <p14:creationId xmlns:p14="http://schemas.microsoft.com/office/powerpoint/2010/main" val="537390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Individual offerings</a:t>
            </a:r>
            <a:endParaRPr lang="en-US" sz="6200" dirty="0"/>
          </a:p>
        </p:txBody>
      </p:sp>
      <p:sp>
        <p:nvSpPr>
          <p:cNvPr id="7" name="Content Placeholder 4">
            <a:extLst>
              <a:ext uri="{FF2B5EF4-FFF2-40B4-BE49-F238E27FC236}">
                <a16:creationId xmlns:a16="http://schemas.microsoft.com/office/drawing/2014/main" id="{AAA5975E-FA20-45DC-A3C4-86A6BD176DA6}"/>
              </a:ext>
            </a:extLst>
          </p:cNvPr>
          <p:cNvSpPr>
            <a:spLocks noGrp="1"/>
          </p:cNvSpPr>
          <p:nvPr>
            <p:ph idx="1"/>
          </p:nvPr>
        </p:nvSpPr>
        <p:spPr>
          <a:xfrm>
            <a:off x="838200" y="1825625"/>
            <a:ext cx="10515600" cy="4351338"/>
          </a:xfrm>
        </p:spPr>
        <p:txBody>
          <a:bodyPr/>
          <a:lstStyle/>
          <a:p>
            <a:pPr marL="0" indent="0">
              <a:buNone/>
            </a:pPr>
            <a:r>
              <a:rPr lang="en-US" dirty="0"/>
              <a:t>Your deferred giving counselor:</a:t>
            </a:r>
          </a:p>
          <a:p>
            <a:r>
              <a:rPr lang="en-US" sz="3000" b="1" dirty="0"/>
              <a:t>Rev. Michael Hatzung</a:t>
            </a:r>
          </a:p>
          <a:p>
            <a:pPr marL="0" indent="0">
              <a:buNone/>
            </a:pPr>
            <a:r>
              <a:rPr lang="en-US" dirty="0"/>
              <a:t>	Phone: 612-280-4491</a:t>
            </a:r>
          </a:p>
          <a:p>
            <a:pPr marL="0" indent="0">
              <a:buNone/>
            </a:pPr>
            <a:r>
              <a:rPr lang="en-US" dirty="0"/>
              <a:t>	E-mail: michael.hatzung@wels.net </a:t>
            </a:r>
          </a:p>
          <a:p>
            <a:pPr marL="0" indent="0">
              <a:buNone/>
            </a:pPr>
            <a:endParaRPr lang="en-US" sz="2800" dirty="0"/>
          </a:p>
        </p:txBody>
      </p:sp>
      <p:pic>
        <p:nvPicPr>
          <p:cNvPr id="3" name="Picture 2">
            <a:extLst>
              <a:ext uri="{FF2B5EF4-FFF2-40B4-BE49-F238E27FC236}">
                <a16:creationId xmlns:a16="http://schemas.microsoft.com/office/drawing/2014/main" id="{3DA0F870-0E8C-4CB1-8825-05954E8B8B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6499" y="2165426"/>
            <a:ext cx="1408298" cy="1700931"/>
          </a:xfrm>
          <a:prstGeom prst="rect">
            <a:avLst/>
          </a:prstGeom>
        </p:spPr>
      </p:pic>
    </p:spTree>
    <p:extLst>
      <p:ext uri="{BB962C8B-B14F-4D97-AF65-F5344CB8AC3E}">
        <p14:creationId xmlns:p14="http://schemas.microsoft.com/office/powerpoint/2010/main" val="3921361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79272" y="332851"/>
            <a:ext cx="7474527" cy="1325563"/>
          </a:xfrm>
        </p:spPr>
        <p:txBody>
          <a:bodyPr>
            <a:noAutofit/>
          </a:bodyPr>
          <a:lstStyle/>
          <a:p>
            <a:r>
              <a:rPr lang="en-US" sz="6200" b="1">
                <a:latin typeface="Arial" charset="0"/>
                <a:ea typeface="Arial" charset="0"/>
                <a:cs typeface="Arial" charset="0"/>
              </a:rPr>
              <a:t>Individual offerings</a:t>
            </a:r>
            <a:endParaRPr lang="en-US" sz="6200" b="1">
              <a:solidFill>
                <a:srgbClr val="244D66"/>
              </a:solidFill>
              <a:latin typeface="Arial" charset="0"/>
              <a:ea typeface="Arial" charset="0"/>
              <a:cs typeface="Arial" charset="0"/>
            </a:endParaRPr>
          </a:p>
        </p:txBody>
      </p:sp>
      <p:pic>
        <p:nvPicPr>
          <p:cNvPr id="3" name="Picture 2">
            <a:extLst>
              <a:ext uri="{FF2B5EF4-FFF2-40B4-BE49-F238E27FC236}">
                <a16:creationId xmlns:a16="http://schemas.microsoft.com/office/drawing/2014/main" id="{291E01A1-A644-452F-A49A-AF41A437A2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0225" y="1895147"/>
            <a:ext cx="7132079" cy="4443308"/>
          </a:xfrm>
          <a:prstGeom prst="rect">
            <a:avLst/>
          </a:prstGeom>
        </p:spPr>
      </p:pic>
    </p:spTree>
    <p:extLst>
      <p:ext uri="{BB962C8B-B14F-4D97-AF65-F5344CB8AC3E}">
        <p14:creationId xmlns:p14="http://schemas.microsoft.com/office/powerpoint/2010/main" val="1783888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Individual offerings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p:txBody>
          <a:bodyPr>
            <a:normAutofit/>
          </a:bodyPr>
          <a:lstStyle/>
          <a:p>
            <a:pPr marL="0" indent="0">
              <a:buNone/>
            </a:pPr>
            <a:r>
              <a:rPr lang="en-US" sz="2800" dirty="0"/>
              <a:t>In fiscal year 2021-22 (through May), WELS Christian giving counselors (11.9 full-time equivalents) conducted 1,332 substantive meetings with WELS families, offered 86 group presentations, and arranged 159 major gifts and expectancies with a value of $28.4 million. </a:t>
            </a:r>
            <a:r>
              <a:rPr lang="en-US" dirty="0"/>
              <a:t>They </a:t>
            </a:r>
            <a:r>
              <a:rPr lang="en-US" sz="2800" dirty="0"/>
              <a:t>have nurtured $10.9 million in immediate gifts </a:t>
            </a:r>
            <a:r>
              <a:rPr lang="en-US" sz="2800"/>
              <a:t>and $19.2 </a:t>
            </a:r>
            <a:r>
              <a:rPr lang="en-US" sz="2800" dirty="0"/>
              <a:t>million in new/revised deferred expectancies for congregations, WELS, and WELS-affiliated ministries. To God be the glory!</a:t>
            </a:r>
          </a:p>
        </p:txBody>
      </p:sp>
    </p:spTree>
    <p:extLst>
      <p:ext uri="{BB962C8B-B14F-4D97-AF65-F5344CB8AC3E}">
        <p14:creationId xmlns:p14="http://schemas.microsoft.com/office/powerpoint/2010/main" val="2720916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Individual offerings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183767"/>
            <a:ext cx="7539184" cy="4478289"/>
          </a:xfrm>
        </p:spPr>
        <p:txBody>
          <a:bodyPr>
            <a:normAutofit fontScale="92500" lnSpcReduction="10000"/>
          </a:bodyPr>
          <a:lstStyle/>
          <a:p>
            <a:pPr marL="0" indent="0">
              <a:buNone/>
            </a:pPr>
            <a:r>
              <a:rPr lang="en-US" sz="3000" b="1" dirty="0"/>
              <a:t>Enhancing our service to individuals</a:t>
            </a:r>
          </a:p>
          <a:p>
            <a:r>
              <a:rPr lang="en-US" sz="3000" dirty="0"/>
              <a:t>Continue Christ-centered, relationship-based, free, confidential help</a:t>
            </a:r>
          </a:p>
          <a:p>
            <a:r>
              <a:rPr lang="en-US" sz="3000" dirty="0"/>
              <a:t>Increased focus on connecting donors’ interests with our areas of ministry</a:t>
            </a:r>
          </a:p>
          <a:p>
            <a:r>
              <a:rPr lang="en-US" sz="3000" dirty="0"/>
              <a:t>Additional assistance with major gifts of assets according to donors’ interests and abilities</a:t>
            </a:r>
          </a:p>
          <a:p>
            <a:r>
              <a:rPr lang="en-US" sz="3000" dirty="0"/>
              <a:t>Intentionally nurturing donors to consider supporting Christ’s work now and through their wills as the Lord has blessed them</a:t>
            </a:r>
          </a:p>
        </p:txBody>
      </p:sp>
      <p:pic>
        <p:nvPicPr>
          <p:cNvPr id="6" name="Picture 5" descr="A person in a suit talking to a group of people&#10;&#10;Description automatically generated with medium confidence">
            <a:extLst>
              <a:ext uri="{FF2B5EF4-FFF2-40B4-BE49-F238E27FC236}">
                <a16:creationId xmlns:a16="http://schemas.microsoft.com/office/drawing/2014/main" id="{70CAF6FC-75D8-48B1-8DC8-1190250A27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3175" y="2439247"/>
            <a:ext cx="4048825" cy="2693861"/>
          </a:xfrm>
          <a:prstGeom prst="rect">
            <a:avLst/>
          </a:prstGeom>
        </p:spPr>
      </p:pic>
    </p:spTree>
    <p:extLst>
      <p:ext uri="{BB962C8B-B14F-4D97-AF65-F5344CB8AC3E}">
        <p14:creationId xmlns:p14="http://schemas.microsoft.com/office/powerpoint/2010/main" val="3233476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2082" y="365125"/>
            <a:ext cx="8221717" cy="1325563"/>
          </a:xfrm>
        </p:spPr>
        <p:txBody>
          <a:bodyPr>
            <a:normAutofit/>
          </a:bodyPr>
          <a:lstStyle/>
          <a:p>
            <a:r>
              <a:rPr lang="en-US" sz="3600" b="1" dirty="0">
                <a:latin typeface="Arial" charset="0"/>
                <a:ea typeface="Arial" charset="0"/>
                <a:cs typeface="Arial" charset="0"/>
              </a:rPr>
              <a:t>Ministry of Christian Giving mission</a:t>
            </a:r>
          </a:p>
        </p:txBody>
      </p:sp>
      <p:sp>
        <p:nvSpPr>
          <p:cNvPr id="3" name="Content Placeholder 2"/>
          <p:cNvSpPr>
            <a:spLocks noGrp="1"/>
          </p:cNvSpPr>
          <p:nvPr>
            <p:ph idx="1"/>
          </p:nvPr>
        </p:nvSpPr>
        <p:spPr>
          <a:xfrm>
            <a:off x="2202873" y="2165130"/>
            <a:ext cx="8125692" cy="4172607"/>
          </a:xfrm>
        </p:spPr>
        <p:txBody>
          <a:bodyPr/>
          <a:lstStyle/>
          <a:p>
            <a:pPr marL="0" indent="0">
              <a:buNone/>
            </a:pPr>
            <a:r>
              <a:rPr lang="en-US" dirty="0">
                <a:latin typeface="Arial" charset="0"/>
                <a:ea typeface="Arial" charset="0"/>
                <a:cs typeface="Arial" charset="0"/>
              </a:rPr>
              <a:t>We encourage members to excel in the grace of giving in our Lord Jesus Christ and assist them in making planned gifts to support the gospel ministry of their congregations, synod, and WELS-affiliated ministries.</a:t>
            </a:r>
          </a:p>
        </p:txBody>
      </p:sp>
    </p:spTree>
    <p:extLst>
      <p:ext uri="{BB962C8B-B14F-4D97-AF65-F5344CB8AC3E}">
        <p14:creationId xmlns:p14="http://schemas.microsoft.com/office/powerpoint/2010/main" val="10520362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Individual offerings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7369885" cy="4276450"/>
          </a:xfrm>
        </p:spPr>
        <p:txBody>
          <a:bodyPr>
            <a:normAutofit fontScale="77500" lnSpcReduction="20000"/>
          </a:bodyPr>
          <a:lstStyle/>
          <a:p>
            <a:pPr marL="0" lvl="0" indent="0">
              <a:buNone/>
            </a:pPr>
            <a:r>
              <a:rPr lang="en-US" sz="3900" b="1"/>
              <a:t>IRA charitable distributions</a:t>
            </a:r>
          </a:p>
          <a:p>
            <a:pPr marL="0" indent="0">
              <a:buNone/>
            </a:pPr>
            <a:endParaRPr lang="en-US" sz="800"/>
          </a:p>
          <a:p>
            <a:pPr marL="0" indent="0">
              <a:lnSpc>
                <a:spcPct val="120000"/>
              </a:lnSpc>
              <a:buNone/>
            </a:pPr>
            <a:r>
              <a:rPr lang="en-US" sz="3600"/>
              <a:t>Those 70.5 or older can make tax-free gifts to ministry from their IRAs.</a:t>
            </a:r>
          </a:p>
          <a:p>
            <a:pPr marL="0" indent="0">
              <a:lnSpc>
                <a:spcPct val="120000"/>
              </a:lnSpc>
              <a:buNone/>
            </a:pPr>
            <a:r>
              <a:rPr lang="en-US" sz="3600"/>
              <a:t>Consider directing required minimum distributions to ministry to save on taxes, then using the cash you would have given to charity for other needs.</a:t>
            </a:r>
          </a:p>
          <a:p>
            <a:pPr marL="0" indent="0">
              <a:lnSpc>
                <a:spcPct val="120000"/>
              </a:lnSpc>
              <a:buNone/>
            </a:pPr>
            <a:r>
              <a:rPr lang="en-US" sz="3600">
                <a:solidFill>
                  <a:srgbClr val="0000FF"/>
                </a:solidFill>
              </a:rPr>
              <a:t>wels.net/</a:t>
            </a:r>
            <a:r>
              <a:rPr lang="en-US" sz="3600" err="1">
                <a:solidFill>
                  <a:srgbClr val="0000FF"/>
                </a:solidFill>
              </a:rPr>
              <a:t>qcd</a:t>
            </a:r>
            <a:endParaRPr lang="en-US" sz="3600">
              <a:solidFill>
                <a:srgbClr val="0000FF"/>
              </a:solidFill>
            </a:endParaRPr>
          </a:p>
        </p:txBody>
      </p:sp>
      <p:pic>
        <p:nvPicPr>
          <p:cNvPr id="8" name="Picture 7">
            <a:extLst>
              <a:ext uri="{FF2B5EF4-FFF2-40B4-BE49-F238E27FC236}">
                <a16:creationId xmlns:a16="http://schemas.microsoft.com/office/drawing/2014/main" id="{9FDB1D7B-735E-4D48-8470-7C8B552A4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6245" y="2540317"/>
            <a:ext cx="3785755" cy="2635704"/>
          </a:xfrm>
          <a:prstGeom prst="rect">
            <a:avLst/>
          </a:prstGeom>
        </p:spPr>
      </p:pic>
    </p:spTree>
    <p:extLst>
      <p:ext uri="{BB962C8B-B14F-4D97-AF65-F5344CB8AC3E}">
        <p14:creationId xmlns:p14="http://schemas.microsoft.com/office/powerpoint/2010/main" val="450224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Individual offerings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7369885" cy="4276450"/>
          </a:xfrm>
        </p:spPr>
        <p:txBody>
          <a:bodyPr>
            <a:normAutofit/>
          </a:bodyPr>
          <a:lstStyle/>
          <a:p>
            <a:pPr marL="0" lvl="0" indent="0">
              <a:buNone/>
            </a:pPr>
            <a:r>
              <a:rPr lang="en-US" sz="4400" b="1"/>
              <a:t>Grace of Giving</a:t>
            </a:r>
            <a:endParaRPr lang="en-US" sz="1000"/>
          </a:p>
          <a:p>
            <a:pPr marL="0" indent="0">
              <a:buNone/>
            </a:pPr>
            <a:r>
              <a:rPr lang="en-US" sz="3600"/>
              <a:t>Newsletter from WELS Ministry of Christian Giving and WELS Foundation with ministry updates and planned giving options</a:t>
            </a:r>
            <a:endParaRPr lang="en-US" sz="1050"/>
          </a:p>
        </p:txBody>
      </p:sp>
      <p:pic>
        <p:nvPicPr>
          <p:cNvPr id="5" name="Picture 4">
            <a:extLst>
              <a:ext uri="{FF2B5EF4-FFF2-40B4-BE49-F238E27FC236}">
                <a16:creationId xmlns:a16="http://schemas.microsoft.com/office/drawing/2014/main" id="{1C496934-6526-4D0E-9B1C-78F624776D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57058" y="1901535"/>
            <a:ext cx="2796742" cy="36576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60469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Resources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6918064" cy="4276450"/>
          </a:xfrm>
        </p:spPr>
        <p:txBody>
          <a:bodyPr>
            <a:normAutofit/>
          </a:bodyPr>
          <a:lstStyle/>
          <a:p>
            <a:pPr marL="0" lvl="0" indent="0">
              <a:buNone/>
            </a:pPr>
            <a:r>
              <a:rPr lang="en-US" sz="3500" b="1"/>
              <a:t>Congregational Planned Giving</a:t>
            </a:r>
          </a:p>
          <a:p>
            <a:pPr marL="0" indent="0">
              <a:buNone/>
            </a:pPr>
            <a:r>
              <a:rPr lang="en-US" sz="3200"/>
              <a:t>Encourage planned giving in your church using synod resources and your local giving counselor</a:t>
            </a:r>
          </a:p>
          <a:p>
            <a:pPr marL="0" indent="0">
              <a:buNone/>
            </a:pPr>
            <a:r>
              <a:rPr lang="en-US" sz="3200">
                <a:solidFill>
                  <a:srgbClr val="0000FF"/>
                </a:solidFill>
              </a:rPr>
              <a:t>wels.net/</a:t>
            </a:r>
            <a:r>
              <a:rPr lang="en-US" sz="3200" err="1">
                <a:solidFill>
                  <a:srgbClr val="0000FF"/>
                </a:solidFill>
              </a:rPr>
              <a:t>plannedgivingprogram</a:t>
            </a:r>
            <a:endParaRPr lang="en-US" sz="3200"/>
          </a:p>
        </p:txBody>
      </p:sp>
      <p:pic>
        <p:nvPicPr>
          <p:cNvPr id="8" name="Picture 7">
            <a:extLst>
              <a:ext uri="{FF2B5EF4-FFF2-40B4-BE49-F238E27FC236}">
                <a16:creationId xmlns:a16="http://schemas.microsoft.com/office/drawing/2014/main" id="{B77EBC6F-D5E6-4E4F-8373-1E4AACAB34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0965" y="1787507"/>
            <a:ext cx="2962835" cy="38214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957593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6200" b="1">
                <a:latin typeface="Arial" charset="0"/>
                <a:ea typeface="Arial" charset="0"/>
                <a:cs typeface="Arial" charset="0"/>
              </a:rPr>
              <a:t>Resources</a:t>
            </a:r>
            <a:endParaRPr lang="en-US" sz="6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838200" y="2216425"/>
            <a:ext cx="7219278" cy="4276450"/>
          </a:xfrm>
        </p:spPr>
        <p:txBody>
          <a:bodyPr>
            <a:normAutofit fontScale="92500"/>
          </a:bodyPr>
          <a:lstStyle/>
          <a:p>
            <a:pPr marL="0" lvl="0" indent="0">
              <a:buNone/>
            </a:pPr>
            <a:r>
              <a:rPr lang="en-US" sz="3500" b="1"/>
              <a:t>Stewardship Toolbox</a:t>
            </a:r>
          </a:p>
          <a:p>
            <a:pPr>
              <a:lnSpc>
                <a:spcPct val="120000"/>
              </a:lnSpc>
            </a:pPr>
            <a:r>
              <a:rPr lang="en-US" sz="3200" dirty="0"/>
              <a:t>“Mission prayers” </a:t>
            </a:r>
            <a:r>
              <a:rPr lang="en-US" sz="3200"/>
              <a:t>for </a:t>
            </a:r>
            <a:r>
              <a:rPr lang="en-US" sz="3200" dirty="0"/>
              <a:t>various ministries</a:t>
            </a:r>
            <a:endParaRPr lang="en-US" sz="3200"/>
          </a:p>
          <a:p>
            <a:pPr>
              <a:lnSpc>
                <a:spcPct val="120000"/>
              </a:lnSpc>
            </a:pPr>
            <a:r>
              <a:rPr lang="en-US" sz="3200"/>
              <a:t>“Stewardship by the Lectionary” devotionals based on weekly readings share God’s stewardship truths according to the pericope</a:t>
            </a:r>
          </a:p>
          <a:p>
            <a:pPr marL="0" indent="0">
              <a:lnSpc>
                <a:spcPct val="120000"/>
              </a:lnSpc>
              <a:buNone/>
            </a:pPr>
            <a:r>
              <a:rPr lang="en-US" sz="3200">
                <a:solidFill>
                  <a:srgbClr val="0000CC"/>
                </a:solidFill>
              </a:rPr>
              <a:t>mcg.welsrc.net</a:t>
            </a:r>
          </a:p>
        </p:txBody>
      </p:sp>
      <p:pic>
        <p:nvPicPr>
          <p:cNvPr id="5" name="Picture 4">
            <a:extLst>
              <a:ext uri="{FF2B5EF4-FFF2-40B4-BE49-F238E27FC236}">
                <a16:creationId xmlns:a16="http://schemas.microsoft.com/office/drawing/2014/main" id="{66797CA4-EB4A-438B-874F-BDAE237E6A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57478" y="2181463"/>
            <a:ext cx="3323809" cy="3000000"/>
          </a:xfrm>
          <a:prstGeom prst="rect">
            <a:avLst/>
          </a:prstGeom>
        </p:spPr>
      </p:pic>
    </p:spTree>
    <p:extLst>
      <p:ext uri="{BB962C8B-B14F-4D97-AF65-F5344CB8AC3E}">
        <p14:creationId xmlns:p14="http://schemas.microsoft.com/office/powerpoint/2010/main" val="1464663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a:latin typeface="Arial" charset="0"/>
                <a:ea typeface="Arial" charset="0"/>
                <a:cs typeface="Arial" charset="0"/>
              </a:rPr>
              <a:t>Scriptural encouragement</a:t>
            </a:r>
          </a:p>
        </p:txBody>
      </p:sp>
      <p:sp>
        <p:nvSpPr>
          <p:cNvPr id="3" name="Content Placeholder 2">
            <a:extLst>
              <a:ext uri="{FF2B5EF4-FFF2-40B4-BE49-F238E27FC236}">
                <a16:creationId xmlns:a16="http://schemas.microsoft.com/office/drawing/2014/main" id="{BD30364D-2336-0946-A9D7-89D64C5F3B0A}"/>
              </a:ext>
            </a:extLst>
          </p:cNvPr>
          <p:cNvSpPr>
            <a:spLocks noGrp="1"/>
          </p:cNvSpPr>
          <p:nvPr>
            <p:ph idx="1"/>
          </p:nvPr>
        </p:nvSpPr>
        <p:spPr/>
        <p:txBody>
          <a:bodyPr/>
          <a:lstStyle/>
          <a:p>
            <a:pPr marL="0" indent="0">
              <a:buNone/>
            </a:pPr>
            <a:endParaRPr lang="en-US" dirty="0"/>
          </a:p>
          <a:p>
            <a:pPr marL="0" indent="0">
              <a:buNone/>
            </a:pPr>
            <a:r>
              <a:rPr lang="en-US" dirty="0"/>
              <a:t>“Therefore, brothers and sisters, since we have confidence to enter the Most Holy Place by the blood of Jesus…Let us hold unswervingly to the hope we profess, for he who promised is faithful. And let us consider how we may spur one another on toward love and good deeds, not giving up meeting together, as some are in the habit of doing, but encouraging one another—and all the more as you see the Day approaching” (Hebrews 10:19, 23-25).</a:t>
            </a:r>
          </a:p>
        </p:txBody>
      </p:sp>
    </p:spTree>
    <p:extLst>
      <p:ext uri="{BB962C8B-B14F-4D97-AF65-F5344CB8AC3E}">
        <p14:creationId xmlns:p14="http://schemas.microsoft.com/office/powerpoint/2010/main" val="18106143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a:latin typeface="Arial" charset="0"/>
                <a:ea typeface="Arial" charset="0"/>
                <a:cs typeface="Arial" charset="0"/>
              </a:rPr>
              <a:t>Thank you!</a:t>
            </a:r>
          </a:p>
        </p:txBody>
      </p:sp>
      <p:sp>
        <p:nvSpPr>
          <p:cNvPr id="4" name="Content Placeholder 3">
            <a:extLst>
              <a:ext uri="{FF2B5EF4-FFF2-40B4-BE49-F238E27FC236}">
                <a16:creationId xmlns:a16="http://schemas.microsoft.com/office/drawing/2014/main" id="{2C9DB2F8-8048-124F-A072-7A6C7A03A0E7}"/>
              </a:ext>
            </a:extLst>
          </p:cNvPr>
          <p:cNvSpPr>
            <a:spLocks noGrp="1"/>
          </p:cNvSpPr>
          <p:nvPr>
            <p:ph idx="1"/>
          </p:nvPr>
        </p:nvSpPr>
        <p:spPr/>
        <p:txBody>
          <a:bodyPr/>
          <a:lstStyle/>
          <a:p>
            <a:pPr marL="0" lvl="0" indent="0" defTabSz="457200" eaLnBrk="0" fontAlgn="base" hangingPunct="0">
              <a:spcBef>
                <a:spcPct val="20000"/>
              </a:spcBef>
              <a:spcAft>
                <a:spcPct val="0"/>
              </a:spcAft>
              <a:buNone/>
              <a:defRPr/>
            </a:pPr>
            <a:r>
              <a:rPr lang="en-US">
                <a:effectLst>
                  <a:outerShdw blurRad="50800" dist="38100" dir="2700000" algn="tl" rotWithShape="0">
                    <a:prstClr val="black">
                      <a:alpha val="40000"/>
                    </a:prstClr>
                  </a:outerShdw>
                </a:effectLst>
                <a:ea typeface="ＭＳ Ｐゴシック" charset="0"/>
              </a:rPr>
              <a:t>WELS Ministry of Christian Giving</a:t>
            </a:r>
          </a:p>
          <a:p>
            <a:pPr marL="0" lvl="0" indent="0" defTabSz="457200" eaLnBrk="0" fontAlgn="base" hangingPunct="0">
              <a:spcBef>
                <a:spcPct val="20000"/>
              </a:spcBef>
              <a:spcAft>
                <a:spcPct val="0"/>
              </a:spcAft>
              <a:buNone/>
              <a:defRPr/>
            </a:pPr>
            <a:r>
              <a:rPr lang="en-US">
                <a:effectLst>
                  <a:outerShdw blurRad="50800" dist="38100" dir="2700000" algn="tl" rotWithShape="0">
                    <a:prstClr val="black">
                      <a:alpha val="40000"/>
                    </a:prstClr>
                  </a:outerShdw>
                </a:effectLst>
                <a:ea typeface="ＭＳ Ｐゴシック" charset="0"/>
              </a:rPr>
              <a:t>mcg@wels.net</a:t>
            </a:r>
          </a:p>
          <a:p>
            <a:pPr marL="0" lvl="0" indent="0" defTabSz="457200" eaLnBrk="0" fontAlgn="base" hangingPunct="0">
              <a:spcBef>
                <a:spcPct val="20000"/>
              </a:spcBef>
              <a:spcAft>
                <a:spcPct val="0"/>
              </a:spcAft>
              <a:buNone/>
              <a:defRPr/>
            </a:pPr>
            <a:r>
              <a:rPr lang="en-US">
                <a:effectLst>
                  <a:outerShdw blurRad="50800" dist="38100" dir="2700000" algn="tl" rotWithShape="0">
                    <a:prstClr val="black">
                      <a:alpha val="40000"/>
                    </a:prstClr>
                  </a:outerShdw>
                </a:effectLst>
                <a:ea typeface="ＭＳ Ｐゴシック" charset="0"/>
              </a:rPr>
              <a:t>800-827-5482</a:t>
            </a:r>
          </a:p>
          <a:p>
            <a:endParaRPr lang="en-US"/>
          </a:p>
        </p:txBody>
      </p:sp>
    </p:spTree>
    <p:extLst>
      <p:ext uri="{BB962C8B-B14F-4D97-AF65-F5344CB8AC3E}">
        <p14:creationId xmlns:p14="http://schemas.microsoft.com/office/powerpoint/2010/main" val="633276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2082" y="365125"/>
            <a:ext cx="8221717" cy="1325563"/>
          </a:xfrm>
        </p:spPr>
        <p:txBody>
          <a:bodyPr>
            <a:normAutofit/>
          </a:bodyPr>
          <a:lstStyle/>
          <a:p>
            <a:r>
              <a:rPr lang="en-US" sz="6000" b="1" dirty="0">
                <a:latin typeface="Arial" charset="0"/>
                <a:ea typeface="Arial" charset="0"/>
                <a:cs typeface="Arial" charset="0"/>
              </a:rPr>
              <a:t>Devotional thought</a:t>
            </a:r>
          </a:p>
        </p:txBody>
      </p:sp>
      <p:sp>
        <p:nvSpPr>
          <p:cNvPr id="3" name="Content Placeholder 2"/>
          <p:cNvSpPr>
            <a:spLocks noGrp="1"/>
          </p:cNvSpPr>
          <p:nvPr>
            <p:ph idx="1"/>
          </p:nvPr>
        </p:nvSpPr>
        <p:spPr>
          <a:xfrm>
            <a:off x="838200" y="2337955"/>
            <a:ext cx="10515600" cy="3999782"/>
          </a:xfrm>
        </p:spPr>
        <p:txBody>
          <a:bodyPr/>
          <a:lstStyle/>
          <a:p>
            <a:pPr marL="0" indent="0">
              <a:buNone/>
            </a:pPr>
            <a:r>
              <a:rPr lang="en-US" dirty="0">
                <a:latin typeface="Arial" charset="0"/>
                <a:ea typeface="Arial" charset="0"/>
                <a:cs typeface="Arial" charset="0"/>
              </a:rPr>
              <a:t>“For Christ’s love compels us, because we are convinced that one died for all, and therefore all died. And he died for all, that those who live should no longer live for themselves but for him who died for them and was raised again” (2 Corinthians 5:14-15).</a:t>
            </a:r>
          </a:p>
        </p:txBody>
      </p:sp>
    </p:spTree>
    <p:extLst>
      <p:ext uri="{BB962C8B-B14F-4D97-AF65-F5344CB8AC3E}">
        <p14:creationId xmlns:p14="http://schemas.microsoft.com/office/powerpoint/2010/main" val="2859452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79272" y="365125"/>
            <a:ext cx="7474527" cy="1325563"/>
          </a:xfrm>
        </p:spPr>
        <p:txBody>
          <a:bodyPr>
            <a:normAutofit/>
          </a:bodyPr>
          <a:lstStyle/>
          <a:p>
            <a:r>
              <a:rPr lang="en-US" sz="4200" b="1">
                <a:latin typeface="Arial" charset="0"/>
                <a:ea typeface="Arial" charset="0"/>
                <a:cs typeface="Arial" charset="0"/>
              </a:rPr>
              <a:t>Blessings and opportunities</a:t>
            </a:r>
            <a:endParaRPr lang="en-US" sz="4200" b="1">
              <a:solidFill>
                <a:srgbClr val="244D66"/>
              </a:solidFill>
              <a:latin typeface="Arial" charset="0"/>
              <a:ea typeface="Arial" charset="0"/>
              <a:cs typeface="Arial" charset="0"/>
            </a:endParaRPr>
          </a:p>
        </p:txBody>
      </p:sp>
      <p:graphicFrame>
        <p:nvGraphicFramePr>
          <p:cNvPr id="5" name="Chart 4">
            <a:extLst>
              <a:ext uri="{FF2B5EF4-FFF2-40B4-BE49-F238E27FC236}">
                <a16:creationId xmlns:a16="http://schemas.microsoft.com/office/drawing/2014/main" id="{1C8C84EE-D119-4576-BF96-D02E1ACCC3C1}"/>
              </a:ext>
            </a:extLst>
          </p:cNvPr>
          <p:cNvGraphicFramePr>
            <a:graphicFrameLocks/>
          </p:cNvGraphicFramePr>
          <p:nvPr>
            <p:extLst>
              <p:ext uri="{D42A27DB-BD31-4B8C-83A1-F6EECF244321}">
                <p14:modId xmlns:p14="http://schemas.microsoft.com/office/powerpoint/2010/main" val="2657747291"/>
              </p:ext>
            </p:extLst>
          </p:nvPr>
        </p:nvGraphicFramePr>
        <p:xfrm>
          <a:off x="3498271" y="1889413"/>
          <a:ext cx="6059115" cy="388793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40262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Autofit/>
          </a:bodyPr>
          <a:lstStyle/>
          <a:p>
            <a:r>
              <a:rPr lang="en-US" sz="4200" b="1" dirty="0">
                <a:latin typeface="Arial" charset="0"/>
                <a:ea typeface="Arial" charset="0"/>
                <a:cs typeface="Arial" charset="0"/>
              </a:rPr>
              <a:t>Blessings and opportunities</a:t>
            </a:r>
            <a:endParaRPr lang="en-US" sz="4200" dirty="0"/>
          </a:p>
        </p:txBody>
      </p:sp>
      <p:sp>
        <p:nvSpPr>
          <p:cNvPr id="7" name="Rectangle 6">
            <a:extLst>
              <a:ext uri="{FF2B5EF4-FFF2-40B4-BE49-F238E27FC236}">
                <a16:creationId xmlns:a16="http://schemas.microsoft.com/office/drawing/2014/main" id="{50C2AFD3-7C4C-43D4-AF2A-F2AC801E9568}"/>
              </a:ext>
            </a:extLst>
          </p:cNvPr>
          <p:cNvSpPr/>
          <p:nvPr/>
        </p:nvSpPr>
        <p:spPr>
          <a:xfrm>
            <a:off x="7521641" y="1745974"/>
            <a:ext cx="3534449" cy="3973070"/>
          </a:xfrm>
          <a:prstGeom prst="rect">
            <a:avLst/>
          </a:prstGeom>
          <a:solidFill>
            <a:srgbClr val="0070C0">
              <a:alpha val="85882"/>
            </a:srgbClr>
          </a:solidFill>
          <a:ln w="25400" cap="flat" cmpd="sng" algn="ctr">
            <a:noFill/>
            <a:prstDash val="solid"/>
          </a:ln>
          <a:effectLst/>
        </p:spPr>
        <p:txBody>
          <a:bodyPr rtlCol="0" anchor="ctr"/>
          <a:lstStyle/>
          <a:p>
            <a:pPr algn="ctr">
              <a:defRPr/>
            </a:pPr>
            <a:endParaRPr lang="en-US" kern="0">
              <a:solidFill>
                <a:srgbClr val="FF0000"/>
              </a:solidFill>
              <a:latin typeface="Calibri"/>
              <a:ea typeface="ＭＳ Ｐゴシック" charset="0"/>
            </a:endParaRPr>
          </a:p>
        </p:txBody>
      </p:sp>
      <p:sp>
        <p:nvSpPr>
          <p:cNvPr id="9" name="TextBox 8">
            <a:extLst>
              <a:ext uri="{FF2B5EF4-FFF2-40B4-BE49-F238E27FC236}">
                <a16:creationId xmlns:a16="http://schemas.microsoft.com/office/drawing/2014/main" id="{0B2A261F-5FDF-407F-8E7E-01E6A617416D}"/>
              </a:ext>
            </a:extLst>
          </p:cNvPr>
          <p:cNvSpPr txBox="1"/>
          <p:nvPr/>
        </p:nvSpPr>
        <p:spPr>
          <a:xfrm>
            <a:off x="7775784" y="2932398"/>
            <a:ext cx="3200400" cy="1482714"/>
          </a:xfrm>
          <a:prstGeom prst="rect">
            <a:avLst/>
          </a:prstGeom>
          <a:noFill/>
        </p:spPr>
        <p:txBody>
          <a:bodyPr wrap="square" rtlCol="0">
            <a:spAutoFit/>
          </a:bodyPr>
          <a:lstStyle/>
          <a:p>
            <a:pPr>
              <a:lnSpc>
                <a:spcPct val="130000"/>
              </a:lnSpc>
              <a:defRPr/>
            </a:pPr>
            <a:r>
              <a:rPr lang="en-US" altLang="en-US" sz="2400" dirty="0">
                <a:solidFill>
                  <a:prstClr val="white"/>
                </a:solidFill>
                <a:ea typeface="ＭＳ Ｐゴシック" charset="0"/>
                <a:cs typeface="Arial"/>
              </a:rPr>
              <a:t>2021 statistics:</a:t>
            </a:r>
          </a:p>
          <a:p>
            <a:pPr marL="285750" indent="-285750">
              <a:lnSpc>
                <a:spcPct val="130000"/>
              </a:lnSpc>
              <a:buFont typeface="Wingdings" charset="2"/>
              <a:buChar char="§"/>
              <a:defRPr/>
            </a:pPr>
            <a:r>
              <a:rPr lang="en-US" altLang="en-US" sz="2400" dirty="0">
                <a:solidFill>
                  <a:prstClr val="white"/>
                </a:solidFill>
                <a:ea typeface="ＭＳ Ｐゴシック" charset="0"/>
                <a:cs typeface="Arial"/>
              </a:rPr>
              <a:t>32% in worship</a:t>
            </a:r>
          </a:p>
          <a:p>
            <a:pPr marL="285750" indent="-285750">
              <a:lnSpc>
                <a:spcPct val="130000"/>
              </a:lnSpc>
              <a:buFont typeface="Wingdings" charset="2"/>
              <a:buChar char="§"/>
              <a:defRPr/>
            </a:pPr>
            <a:r>
              <a:rPr lang="en-US" altLang="en-US" sz="2400" dirty="0">
                <a:solidFill>
                  <a:prstClr val="white"/>
                </a:solidFill>
                <a:ea typeface="ＭＳ Ｐゴシック" charset="0"/>
                <a:cs typeface="Arial"/>
              </a:rPr>
              <a:t>12% in Bible class</a:t>
            </a:r>
          </a:p>
        </p:txBody>
      </p:sp>
      <p:pic>
        <p:nvPicPr>
          <p:cNvPr id="4" name="Picture 3">
            <a:extLst>
              <a:ext uri="{FF2B5EF4-FFF2-40B4-BE49-F238E27FC236}">
                <a16:creationId xmlns:a16="http://schemas.microsoft.com/office/drawing/2014/main" id="{93AB3C63-8634-45B5-9194-6A9274C9AC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944" y="1745974"/>
            <a:ext cx="6222697" cy="3973070"/>
          </a:xfrm>
          <a:prstGeom prst="rect">
            <a:avLst/>
          </a:prstGeom>
        </p:spPr>
      </p:pic>
    </p:spTree>
    <p:extLst>
      <p:ext uri="{BB962C8B-B14F-4D97-AF65-F5344CB8AC3E}">
        <p14:creationId xmlns:p14="http://schemas.microsoft.com/office/powerpoint/2010/main" val="1940255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4200" b="1" dirty="0">
                <a:latin typeface="Arial" charset="0"/>
                <a:ea typeface="Arial" charset="0"/>
                <a:cs typeface="Arial" charset="0"/>
              </a:rPr>
              <a:t>Blessings and opportunities</a:t>
            </a:r>
            <a:endParaRPr lang="en-US" sz="4200" dirty="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2752305" y="1818958"/>
            <a:ext cx="8068095" cy="536011"/>
          </a:xfrm>
        </p:spPr>
        <p:txBody>
          <a:bodyPr>
            <a:noAutofit/>
          </a:bodyPr>
          <a:lstStyle/>
          <a:p>
            <a:pPr marL="0" indent="0">
              <a:lnSpc>
                <a:spcPct val="100000"/>
              </a:lnSpc>
              <a:buNone/>
            </a:pPr>
            <a:r>
              <a:rPr lang="en-US" sz="2400" dirty="0"/>
              <a:t>2021 total congregational offerings $371 million </a:t>
            </a:r>
            <a:br>
              <a:rPr lang="en-US" sz="2400" dirty="0"/>
            </a:br>
            <a:endParaRPr lang="en-US" sz="2400" dirty="0"/>
          </a:p>
        </p:txBody>
      </p:sp>
      <p:pic>
        <p:nvPicPr>
          <p:cNvPr id="5" name="Picture 4">
            <a:extLst>
              <a:ext uri="{FF2B5EF4-FFF2-40B4-BE49-F238E27FC236}">
                <a16:creationId xmlns:a16="http://schemas.microsoft.com/office/drawing/2014/main" id="{2FA1B5C7-8F08-439A-851A-F37C8D6EBE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393" y="2480071"/>
            <a:ext cx="6485213" cy="3889403"/>
          </a:xfrm>
          <a:prstGeom prst="rect">
            <a:avLst/>
          </a:prstGeom>
        </p:spPr>
      </p:pic>
    </p:spTree>
    <p:extLst>
      <p:ext uri="{BB962C8B-B14F-4D97-AF65-F5344CB8AC3E}">
        <p14:creationId xmlns:p14="http://schemas.microsoft.com/office/powerpoint/2010/main" val="303377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79272" y="365125"/>
            <a:ext cx="7474527" cy="1325563"/>
          </a:xfrm>
        </p:spPr>
        <p:txBody>
          <a:bodyPr>
            <a:normAutofit/>
          </a:bodyPr>
          <a:lstStyle/>
          <a:p>
            <a:r>
              <a:rPr lang="en-US" sz="4200" b="1">
                <a:latin typeface="Arial" charset="0"/>
                <a:ea typeface="Arial" charset="0"/>
                <a:cs typeface="Arial" charset="0"/>
              </a:rPr>
              <a:t>Blessings and opportunities</a:t>
            </a:r>
            <a:endParaRPr lang="en-US" sz="4200" b="1">
              <a:solidFill>
                <a:srgbClr val="244D66"/>
              </a:solidFill>
              <a:latin typeface="Arial" charset="0"/>
              <a:ea typeface="Arial" charset="0"/>
              <a:cs typeface="Arial" charset="0"/>
            </a:endParaRPr>
          </a:p>
        </p:txBody>
      </p:sp>
      <p:sp>
        <p:nvSpPr>
          <p:cNvPr id="5" name="TextBox 4">
            <a:extLst>
              <a:ext uri="{FF2B5EF4-FFF2-40B4-BE49-F238E27FC236}">
                <a16:creationId xmlns:a16="http://schemas.microsoft.com/office/drawing/2014/main" id="{3725BCB7-E006-4792-B63C-A7DFEAFCDBE2}"/>
              </a:ext>
            </a:extLst>
          </p:cNvPr>
          <p:cNvSpPr txBox="1"/>
          <p:nvPr/>
        </p:nvSpPr>
        <p:spPr>
          <a:xfrm>
            <a:off x="522513" y="2828836"/>
            <a:ext cx="10831285" cy="2246769"/>
          </a:xfrm>
          <a:prstGeom prst="rect">
            <a:avLst/>
          </a:prstGeom>
          <a:noFill/>
        </p:spPr>
        <p:txBody>
          <a:bodyPr wrap="square">
            <a:spAutoFit/>
          </a:bodyPr>
          <a:lstStyle/>
          <a:p>
            <a:pPr marL="457200" indent="-457200">
              <a:buFont typeface="Arial" panose="020B0604020202020204" pitchFamily="34" charset="0"/>
              <a:buChar char="•"/>
            </a:pPr>
            <a:r>
              <a:rPr lang="en-US" sz="2800" dirty="0">
                <a:solidFill>
                  <a:srgbClr val="244D66"/>
                </a:solidFill>
              </a:rPr>
              <a:t>Congregation Mission Offerings for 2021 were $22.68 million, which is the highest total on record. This is 4.3 percent ($938,000) more than CMO 2020 and 4.9 percent higher ($1,059,000) than projected receipts.</a:t>
            </a:r>
          </a:p>
          <a:p>
            <a:pPr marL="457200" indent="-457200">
              <a:buFont typeface="Arial" panose="020B0604020202020204" pitchFamily="34" charset="0"/>
              <a:buChar char="•"/>
            </a:pPr>
            <a:r>
              <a:rPr lang="en-US" sz="2800" dirty="0">
                <a:solidFill>
                  <a:srgbClr val="244D66"/>
                </a:solidFill>
              </a:rPr>
              <a:t>We praise the Lord and thank his people for these gifts!</a:t>
            </a:r>
          </a:p>
        </p:txBody>
      </p:sp>
    </p:spTree>
    <p:extLst>
      <p:ext uri="{BB962C8B-B14F-4D97-AF65-F5344CB8AC3E}">
        <p14:creationId xmlns:p14="http://schemas.microsoft.com/office/powerpoint/2010/main" val="1007384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4200" b="1">
                <a:latin typeface="Arial" charset="0"/>
                <a:ea typeface="Arial" charset="0"/>
                <a:cs typeface="Arial" charset="0"/>
              </a:rPr>
              <a:t>Blessings and opportunities</a:t>
            </a:r>
            <a:endParaRPr lang="en-US" sz="4200"/>
          </a:p>
        </p:txBody>
      </p:sp>
      <p:pic>
        <p:nvPicPr>
          <p:cNvPr id="1026" name="Picture 3">
            <a:extLst>
              <a:ext uri="{FF2B5EF4-FFF2-40B4-BE49-F238E27FC236}">
                <a16:creationId xmlns:a16="http://schemas.microsoft.com/office/drawing/2014/main" id="{91885AC7-DC4F-4130-8057-E9039246B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5618" y="1854344"/>
            <a:ext cx="6838092" cy="4638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5888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A2BA0-848A-433B-B860-D8364227A6DB}"/>
              </a:ext>
            </a:extLst>
          </p:cNvPr>
          <p:cNvSpPr>
            <a:spLocks noGrp="1"/>
          </p:cNvSpPr>
          <p:nvPr>
            <p:ph type="title"/>
          </p:nvPr>
        </p:nvSpPr>
        <p:spPr/>
        <p:txBody>
          <a:bodyPr>
            <a:normAutofit/>
          </a:bodyPr>
          <a:lstStyle/>
          <a:p>
            <a:r>
              <a:rPr lang="en-US" sz="4200" b="1">
                <a:latin typeface="Arial" charset="0"/>
                <a:ea typeface="Arial" charset="0"/>
                <a:cs typeface="Arial" charset="0"/>
              </a:rPr>
              <a:t>Blessings and opportunities</a:t>
            </a:r>
            <a:endParaRPr lang="en-US" sz="4200"/>
          </a:p>
        </p:txBody>
      </p:sp>
      <p:sp>
        <p:nvSpPr>
          <p:cNvPr id="3" name="Content Placeholder 2">
            <a:extLst>
              <a:ext uri="{FF2B5EF4-FFF2-40B4-BE49-F238E27FC236}">
                <a16:creationId xmlns:a16="http://schemas.microsoft.com/office/drawing/2014/main" id="{18A96E48-D652-4A43-8D92-11063AC421D6}"/>
              </a:ext>
            </a:extLst>
          </p:cNvPr>
          <p:cNvSpPr>
            <a:spLocks noGrp="1"/>
          </p:cNvSpPr>
          <p:nvPr>
            <p:ph idx="1"/>
          </p:nvPr>
        </p:nvSpPr>
        <p:spPr>
          <a:xfrm>
            <a:off x="602529" y="2162520"/>
            <a:ext cx="3212090" cy="3979663"/>
          </a:xfrm>
        </p:spPr>
        <p:txBody>
          <a:bodyPr>
            <a:normAutofit/>
          </a:bodyPr>
          <a:lstStyle/>
          <a:p>
            <a:r>
              <a:rPr lang="en-US">
                <a:latin typeface="Arial" charset="0"/>
                <a:ea typeface="Arial" charset="0"/>
                <a:cs typeface="Arial" charset="0"/>
              </a:rPr>
              <a:t>2.1% of personal income to offerings</a:t>
            </a:r>
          </a:p>
          <a:p>
            <a:r>
              <a:rPr lang="en-US" dirty="0">
                <a:latin typeface="Arial" charset="0"/>
                <a:ea typeface="Arial" charset="0"/>
                <a:cs typeface="Arial" charset="0"/>
              </a:rPr>
              <a:t>6.1</a:t>
            </a:r>
            <a:r>
              <a:rPr lang="en-US">
                <a:latin typeface="Arial" charset="0"/>
                <a:ea typeface="Arial" charset="0"/>
                <a:cs typeface="Arial" charset="0"/>
              </a:rPr>
              <a:t>% of church offerings given as CMO</a:t>
            </a:r>
            <a:endParaRPr lang="en-US" strike="sngStrike">
              <a:latin typeface="Arial" charset="0"/>
              <a:ea typeface="Arial" charset="0"/>
              <a:cs typeface="Arial" charset="0"/>
            </a:endParaRPr>
          </a:p>
        </p:txBody>
      </p:sp>
      <p:sp>
        <p:nvSpPr>
          <p:cNvPr id="7" name="Rectangle 6">
            <a:extLst>
              <a:ext uri="{FF2B5EF4-FFF2-40B4-BE49-F238E27FC236}">
                <a16:creationId xmlns:a16="http://schemas.microsoft.com/office/drawing/2014/main" id="{A02F3C30-1237-4EBC-9C4B-FED6E88FFC4B}"/>
              </a:ext>
            </a:extLst>
          </p:cNvPr>
          <p:cNvSpPr/>
          <p:nvPr/>
        </p:nvSpPr>
        <p:spPr>
          <a:xfrm>
            <a:off x="10076873" y="5781675"/>
            <a:ext cx="1801091" cy="794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261978-1830-4DE2-8D16-DB0E6A161A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9960" y="1781020"/>
            <a:ext cx="7392117" cy="4443135"/>
          </a:xfrm>
          <a:prstGeom prst="rect">
            <a:avLst/>
          </a:prstGeom>
        </p:spPr>
      </p:pic>
    </p:spTree>
    <p:extLst>
      <p:ext uri="{BB962C8B-B14F-4D97-AF65-F5344CB8AC3E}">
        <p14:creationId xmlns:p14="http://schemas.microsoft.com/office/powerpoint/2010/main" val="58695978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Custom Desig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8E035B0044ED745B44E5D869E6897EB" ma:contentTypeVersion="8" ma:contentTypeDescription="Create a new document." ma:contentTypeScope="" ma:versionID="f67b6d4d02e57839a6d92b0e2cafd320">
  <xsd:schema xmlns:xsd="http://www.w3.org/2001/XMLSchema" xmlns:xs="http://www.w3.org/2001/XMLSchema" xmlns:p="http://schemas.microsoft.com/office/2006/metadata/properties" xmlns:ns2="bdce1381-54c6-4e94-9768-2f8de58d8427" xmlns:ns3="3f8c7e68-76f5-47d8-a210-280a72972cb8" xmlns:ns4="ac28ca45-6f5c-4d0a-988a-ce27831fc4aa" targetNamespace="http://schemas.microsoft.com/office/2006/metadata/properties" ma:root="true" ma:fieldsID="e40e86db6e3fa12e063ed18d53d53a71" ns2:_="" ns3:_="" ns4:_="">
    <xsd:import namespace="bdce1381-54c6-4e94-9768-2f8de58d8427"/>
    <xsd:import namespace="3f8c7e68-76f5-47d8-a210-280a72972cb8"/>
    <xsd:import namespace="ac28ca45-6f5c-4d0a-988a-ce27831fc4aa"/>
    <xsd:element name="properties">
      <xsd:complexType>
        <xsd:sequence>
          <xsd:element name="documentManagement">
            <xsd:complexType>
              <xsd:all>
                <xsd:element ref="ns2:SharedWithUsers" minOccurs="0"/>
                <xsd:element ref="ns3:SharingHintHash" minOccurs="0"/>
                <xsd:element ref="ns2:SharedWithDetails"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ce1381-54c6-4e94-9768-2f8de58d8427"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8c7e68-76f5-47d8-a210-280a72972cb8" elementFormDefault="qualified">
    <xsd:import namespace="http://schemas.microsoft.com/office/2006/documentManagement/types"/>
    <xsd:import namespace="http://schemas.microsoft.com/office/infopath/2007/PartnerControls"/>
    <xsd:element name="SharingHintHash" ma:index="9" nillable="true" ma:displayName="Sharing Hint Hash"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c28ca45-6f5c-4d0a-988a-ce27831fc4a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bdce1381-54c6-4e94-9768-2f8de58d8427">
      <UserInfo>
        <DisplayName>Kurt Lueneburg</DisplayName>
        <AccountId>21</AccountId>
        <AccountType/>
      </UserInfo>
      <UserInfo>
        <DisplayName>Adam Goede</DisplayName>
        <AccountId>17</AccountId>
        <AccountType/>
      </UserInfo>
      <UserInfo>
        <DisplayName>Michael Hatzung</DisplayName>
        <AccountId>71</AccountId>
        <AccountType/>
      </UserInfo>
    </SharedWithUsers>
  </documentManagement>
</p:properties>
</file>

<file path=customXml/itemProps1.xml><?xml version="1.0" encoding="utf-8"?>
<ds:datastoreItem xmlns:ds="http://schemas.openxmlformats.org/officeDocument/2006/customXml" ds:itemID="{F153F656-DE98-4A2D-A95A-595C3F01EA20}">
  <ds:schemaRefs>
    <ds:schemaRef ds:uri="http://schemas.microsoft.com/sharepoint/v3/contenttype/forms"/>
  </ds:schemaRefs>
</ds:datastoreItem>
</file>

<file path=customXml/itemProps2.xml><?xml version="1.0" encoding="utf-8"?>
<ds:datastoreItem xmlns:ds="http://schemas.openxmlformats.org/officeDocument/2006/customXml" ds:itemID="{91667121-4B87-4CAC-AA86-D7FF07EBBBDD}">
  <ds:schemaRefs>
    <ds:schemaRef ds:uri="3f8c7e68-76f5-47d8-a210-280a72972cb8"/>
    <ds:schemaRef ds:uri="ac28ca45-6f5c-4d0a-988a-ce27831fc4aa"/>
    <ds:schemaRef ds:uri="bdce1381-54c6-4e94-9768-2f8de58d84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37D2287-F757-481E-9473-E2084A54F7FA}">
  <ds:schemaRefs>
    <ds:schemaRef ds:uri="http://purl.org/dc/elements/1.1/"/>
    <ds:schemaRef ds:uri="bdce1381-54c6-4e94-9768-2f8de58d8427"/>
    <ds:schemaRef ds:uri="http://schemas.microsoft.com/office/2006/documentManagement/types"/>
    <ds:schemaRef ds:uri="http://purl.org/dc/terms/"/>
    <ds:schemaRef ds:uri="http://schemas.microsoft.com/office/infopath/2007/PartnerControls"/>
    <ds:schemaRef ds:uri="http://www.w3.org/XML/1998/namespace"/>
    <ds:schemaRef ds:uri="http://schemas.openxmlformats.org/package/2006/metadata/core-properties"/>
    <ds:schemaRef ds:uri="ac28ca45-6f5c-4d0a-988a-ce27831fc4aa"/>
    <ds:schemaRef ds:uri="3f8c7e68-76f5-47d8-a210-280a72972cb8"/>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550</TotalTime>
  <Words>2263</Words>
  <Application>Microsoft Macintosh PowerPoint</Application>
  <PresentationFormat>Widescreen</PresentationFormat>
  <Paragraphs>157</Paragraphs>
  <Slides>25</Slides>
  <Notes>25</Notes>
  <HiddenSlides>0</HiddenSlides>
  <MMClips>0</MMClips>
  <ScaleCrop>false</ScaleCrop>
  <HeadingPairs>
    <vt:vector size="6" baseType="variant">
      <vt:variant>
        <vt:lpstr>Fonts Used</vt:lpstr>
      </vt:variant>
      <vt:variant>
        <vt:i4>4</vt:i4>
      </vt:variant>
      <vt:variant>
        <vt:lpstr>Theme</vt:lpstr>
      </vt:variant>
      <vt:variant>
        <vt:i4>6</vt:i4>
      </vt:variant>
      <vt:variant>
        <vt:lpstr>Slide Titles</vt:lpstr>
      </vt:variant>
      <vt:variant>
        <vt:i4>25</vt:i4>
      </vt:variant>
    </vt:vector>
  </HeadingPairs>
  <TitlesOfParts>
    <vt:vector size="35" baseType="lpstr">
      <vt:lpstr>Arial</vt:lpstr>
      <vt:lpstr>Calibri</vt:lpstr>
      <vt:lpstr>Times New Roman</vt:lpstr>
      <vt:lpstr>Wingdings</vt:lpstr>
      <vt:lpstr>1_Office Theme</vt:lpstr>
      <vt:lpstr>Custom Design</vt:lpstr>
      <vt:lpstr>4_Custom Design</vt:lpstr>
      <vt:lpstr>2_Custom Design</vt:lpstr>
      <vt:lpstr>3_Custom Design</vt:lpstr>
      <vt:lpstr>1_Custom Design</vt:lpstr>
      <vt:lpstr>WELS Ministry of Christian Giving</vt:lpstr>
      <vt:lpstr>Ministry of Christian Giving mission</vt:lpstr>
      <vt:lpstr>Devotional thought</vt:lpstr>
      <vt:lpstr>Blessings and opportunities</vt:lpstr>
      <vt:lpstr>Blessings and opportunities</vt:lpstr>
      <vt:lpstr>Blessings and opportunities</vt:lpstr>
      <vt:lpstr>Blessings and opportunities</vt:lpstr>
      <vt:lpstr>Blessings and opportunities</vt:lpstr>
      <vt:lpstr>Blessings and opportunities</vt:lpstr>
      <vt:lpstr>Blessings and opportunities</vt:lpstr>
      <vt:lpstr>Blessings and opportunities</vt:lpstr>
      <vt:lpstr>Congregation Mission Offerings</vt:lpstr>
      <vt:lpstr>Congregation Mission Offerings</vt:lpstr>
      <vt:lpstr>Congregation Mission Offerings</vt:lpstr>
      <vt:lpstr>Individual offerings</vt:lpstr>
      <vt:lpstr>Individual offerings</vt:lpstr>
      <vt:lpstr>Individual offerings</vt:lpstr>
      <vt:lpstr>Individual offerings</vt:lpstr>
      <vt:lpstr>Individual offerings</vt:lpstr>
      <vt:lpstr>Individual offerings</vt:lpstr>
      <vt:lpstr>Individual offerings</vt:lpstr>
      <vt:lpstr>Resources</vt:lpstr>
      <vt:lpstr>Resources</vt:lpstr>
      <vt:lpstr>Scriptural encouragement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Briana Lambrecht</dc:creator>
  <cp:lastModifiedBy>Eugene DeVries</cp:lastModifiedBy>
  <cp:revision>5</cp:revision>
  <dcterms:created xsi:type="dcterms:W3CDTF">2017-03-09T20:59:43Z</dcterms:created>
  <dcterms:modified xsi:type="dcterms:W3CDTF">2022-05-28T02:06:55Z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0x01010088E035B0044ED745B44E5D869E6897EB</vt:lpwstr>
  </property>
</Properties>
</file>